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840" r:id="rId2"/>
    <p:sldId id="1892" r:id="rId3"/>
    <p:sldId id="2845" r:id="rId4"/>
    <p:sldId id="2926" r:id="rId5"/>
    <p:sldId id="2927" r:id="rId6"/>
    <p:sldId id="2928" r:id="rId7"/>
    <p:sldId id="2929" r:id="rId8"/>
    <p:sldId id="2930" r:id="rId9"/>
    <p:sldId id="2942" r:id="rId10"/>
    <p:sldId id="2935" r:id="rId11"/>
    <p:sldId id="2941" r:id="rId12"/>
    <p:sldId id="2940" r:id="rId13"/>
    <p:sldId id="2939" r:id="rId14"/>
    <p:sldId id="2938" r:id="rId15"/>
    <p:sldId id="2936" r:id="rId16"/>
    <p:sldId id="1466" r:id="rId17"/>
    <p:sldId id="2952" r:id="rId18"/>
    <p:sldId id="1478" r:id="rId19"/>
    <p:sldId id="1479" r:id="rId20"/>
    <p:sldId id="1480" r:id="rId21"/>
    <p:sldId id="1558" r:id="rId22"/>
    <p:sldId id="1481" r:id="rId23"/>
    <p:sldId id="1559" r:id="rId24"/>
    <p:sldId id="1482" r:id="rId25"/>
    <p:sldId id="1484" r:id="rId26"/>
    <p:sldId id="1488" r:id="rId27"/>
    <p:sldId id="1899" r:id="rId28"/>
    <p:sldId id="2632" r:id="rId29"/>
    <p:sldId id="1485" r:id="rId30"/>
    <p:sldId id="1560" r:id="rId31"/>
    <p:sldId id="1468" r:id="rId32"/>
    <p:sldId id="2953" r:id="rId33"/>
    <p:sldId id="1675" r:id="rId34"/>
    <p:sldId id="2956" r:id="rId35"/>
    <p:sldId id="2917" r:id="rId36"/>
    <p:sldId id="2955" r:id="rId37"/>
    <p:sldId id="2954" r:id="rId38"/>
    <p:sldId id="2906" r:id="rId39"/>
    <p:sldId id="2918" r:id="rId40"/>
    <p:sldId id="2910" r:id="rId41"/>
    <p:sldId id="2921" r:id="rId42"/>
    <p:sldId id="2920" r:id="rId43"/>
    <p:sldId id="2922" r:id="rId44"/>
    <p:sldId id="2923" r:id="rId45"/>
    <p:sldId id="2919" r:id="rId46"/>
    <p:sldId id="2912" r:id="rId47"/>
    <p:sldId id="2950" r:id="rId48"/>
    <p:sldId id="2949" r:id="rId49"/>
    <p:sldId id="2924" r:id="rId50"/>
    <p:sldId id="2944" r:id="rId51"/>
    <p:sldId id="2943" r:id="rId52"/>
    <p:sldId id="2964" r:id="rId53"/>
    <p:sldId id="2951" r:id="rId54"/>
    <p:sldId id="2957" r:id="rId55"/>
    <p:sldId id="2959" r:id="rId56"/>
    <p:sldId id="2960" r:id="rId57"/>
    <p:sldId id="2961" r:id="rId58"/>
    <p:sldId id="2958" r:id="rId59"/>
    <p:sldId id="2962" r:id="rId60"/>
    <p:sldId id="2963" r:id="rId61"/>
    <p:sldId id="2965" r:id="rId62"/>
    <p:sldId id="2913" r:id="rId63"/>
    <p:sldId id="2974" r:id="rId64"/>
    <p:sldId id="2966" r:id="rId65"/>
    <p:sldId id="2976" r:id="rId66"/>
    <p:sldId id="2975" r:id="rId67"/>
    <p:sldId id="2977" r:id="rId68"/>
    <p:sldId id="2978" r:id="rId69"/>
    <p:sldId id="2980" r:id="rId70"/>
    <p:sldId id="2982" r:id="rId71"/>
    <p:sldId id="2983" r:id="rId72"/>
    <p:sldId id="2984" r:id="rId73"/>
    <p:sldId id="2985" r:id="rId74"/>
    <p:sldId id="2986" r:id="rId75"/>
    <p:sldId id="2987" r:id="rId76"/>
    <p:sldId id="2988" r:id="rId77"/>
    <p:sldId id="2914" r:id="rId78"/>
    <p:sldId id="2989" r:id="rId79"/>
    <p:sldId id="2990" r:id="rId80"/>
    <p:sldId id="2916" r:id="rId81"/>
    <p:sldId id="2991" r:id="rId82"/>
    <p:sldId id="2969" r:id="rId83"/>
    <p:sldId id="3005" r:id="rId84"/>
    <p:sldId id="3004" r:id="rId85"/>
    <p:sldId id="3007" r:id="rId86"/>
    <p:sldId id="3008" r:id="rId87"/>
    <p:sldId id="2968" r:id="rId88"/>
    <p:sldId id="3009" r:id="rId89"/>
    <p:sldId id="3010" r:id="rId90"/>
    <p:sldId id="3011" r:id="rId91"/>
    <p:sldId id="2993" r:id="rId92"/>
    <p:sldId id="2994" r:id="rId93"/>
    <p:sldId id="2915" r:id="rId94"/>
    <p:sldId id="2995" r:id="rId95"/>
    <p:sldId id="2992" r:id="rId96"/>
    <p:sldId id="2996" r:id="rId97"/>
    <p:sldId id="2997" r:id="rId98"/>
    <p:sldId id="2999" r:id="rId99"/>
    <p:sldId id="2998" r:id="rId100"/>
    <p:sldId id="3000" r:id="rId101"/>
    <p:sldId id="3001" r:id="rId102"/>
    <p:sldId id="2947" r:id="rId103"/>
    <p:sldId id="3012" r:id="rId104"/>
    <p:sldId id="3013" r:id="rId105"/>
    <p:sldId id="2948" r:id="rId106"/>
    <p:sldId id="2937" r:id="rId107"/>
    <p:sldId id="3014"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FF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06"/>
    <p:restoredTop sz="64898"/>
  </p:normalViewPr>
  <p:slideViewPr>
    <p:cSldViewPr snapToGrid="0">
      <p:cViewPr varScale="1">
        <p:scale>
          <a:sx n="80" d="100"/>
          <a:sy n="80" d="100"/>
        </p:scale>
        <p:origin x="17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E393E-2BDD-6142-8933-9B54BA097D2F}" type="datetimeFigureOut">
              <a:rPr lang="en-US" smtClean="0"/>
              <a:t>3/2/23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C7ECF-E0BE-4E4F-8B1B-0B5591F01D5C}" type="slidenum">
              <a:rPr lang="en-US" smtClean="0"/>
              <a:t>‹#›</a:t>
            </a:fld>
            <a:endParaRPr lang="en-US"/>
          </a:p>
        </p:txBody>
      </p:sp>
    </p:spTree>
    <p:extLst>
      <p:ext uri="{BB962C8B-B14F-4D97-AF65-F5344CB8AC3E}">
        <p14:creationId xmlns:p14="http://schemas.microsoft.com/office/powerpoint/2010/main" val="259794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2.xml"/><Relationship Id="rId29" Type="http://schemas.openxmlformats.org/officeDocument/2006/relationships/hyperlink" Target="https://en.wikipedia.org/wiki/Trilobi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3431644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174302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3939766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95087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4262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399714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84</a:t>
            </a:fld>
            <a:endParaRPr lang="en-US"/>
          </a:p>
        </p:txBody>
      </p:sp>
    </p:spTree>
    <p:extLst>
      <p:ext uri="{BB962C8B-B14F-4D97-AF65-F5344CB8AC3E}">
        <p14:creationId xmlns:p14="http://schemas.microsoft.com/office/powerpoint/2010/main" val="3082817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85</a:t>
            </a:fld>
            <a:endParaRPr lang="en-US"/>
          </a:p>
        </p:txBody>
      </p:sp>
    </p:spTree>
    <p:extLst>
      <p:ext uri="{BB962C8B-B14F-4D97-AF65-F5344CB8AC3E}">
        <p14:creationId xmlns:p14="http://schemas.microsoft.com/office/powerpoint/2010/main" val="1331971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86</a:t>
            </a:fld>
            <a:endParaRPr lang="en-US"/>
          </a:p>
        </p:txBody>
      </p:sp>
    </p:spTree>
    <p:extLst>
      <p:ext uri="{BB962C8B-B14F-4D97-AF65-F5344CB8AC3E}">
        <p14:creationId xmlns:p14="http://schemas.microsoft.com/office/powerpoint/2010/main" val="4937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102</a:t>
            </a:fld>
            <a:endParaRPr lang="en-US"/>
          </a:p>
        </p:txBody>
      </p:sp>
    </p:spTree>
    <p:extLst>
      <p:ext uri="{BB962C8B-B14F-4D97-AF65-F5344CB8AC3E}">
        <p14:creationId xmlns:p14="http://schemas.microsoft.com/office/powerpoint/2010/main" val="2977228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107</a:t>
            </a:fld>
            <a:endParaRPr lang="en-US"/>
          </a:p>
        </p:txBody>
      </p:sp>
    </p:spTree>
    <p:extLst>
      <p:ext uri="{BB962C8B-B14F-4D97-AF65-F5344CB8AC3E}">
        <p14:creationId xmlns:p14="http://schemas.microsoft.com/office/powerpoint/2010/main" val="71447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648169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2916312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111046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1130458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3748371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2419696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B3D2-A995-AD9A-131A-8DF9E49D7A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B4706-D032-C96B-7C04-F1A6E685D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BB2A3-9481-DEB3-3C09-C9B84E68678B}"/>
              </a:ext>
            </a:extLst>
          </p:cNvPr>
          <p:cNvSpPr>
            <a:spLocks noGrp="1"/>
          </p:cNvSpPr>
          <p:nvPr>
            <p:ph type="dt" sz="half" idx="10"/>
          </p:nvPr>
        </p:nvSpPr>
        <p:spPr/>
        <p:txBody>
          <a:bodyPr/>
          <a:lstStyle/>
          <a:p>
            <a:fld id="{33D14851-3B63-564B-96A3-9CE2A127D1FC}" type="datetimeFigureOut">
              <a:rPr lang="en-US" smtClean="0"/>
              <a:t>3/2/23</a:t>
            </a:fld>
            <a:endParaRPr lang="en-US"/>
          </a:p>
        </p:txBody>
      </p:sp>
      <p:sp>
        <p:nvSpPr>
          <p:cNvPr id="5" name="Footer Placeholder 4">
            <a:extLst>
              <a:ext uri="{FF2B5EF4-FFF2-40B4-BE49-F238E27FC236}">
                <a16:creationId xmlns:a16="http://schemas.microsoft.com/office/drawing/2014/main" id="{5E87CBB5-172B-A913-F925-DA2935A1D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22023-0C9A-8ECD-D738-4C17E0A53AEC}"/>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24180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772C-B2ED-3F4C-30CB-C3D5040B0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06B7DF-3872-E923-46AD-86E15EA712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DB2FA-EAAF-A188-716D-9EE204448C73}"/>
              </a:ext>
            </a:extLst>
          </p:cNvPr>
          <p:cNvSpPr>
            <a:spLocks noGrp="1"/>
          </p:cNvSpPr>
          <p:nvPr>
            <p:ph type="dt" sz="half" idx="10"/>
          </p:nvPr>
        </p:nvSpPr>
        <p:spPr/>
        <p:txBody>
          <a:bodyPr/>
          <a:lstStyle/>
          <a:p>
            <a:fld id="{33D14851-3B63-564B-96A3-9CE2A127D1FC}" type="datetimeFigureOut">
              <a:rPr lang="en-US" smtClean="0"/>
              <a:t>3/2/23</a:t>
            </a:fld>
            <a:endParaRPr lang="en-US"/>
          </a:p>
        </p:txBody>
      </p:sp>
      <p:sp>
        <p:nvSpPr>
          <p:cNvPr id="5" name="Footer Placeholder 4">
            <a:extLst>
              <a:ext uri="{FF2B5EF4-FFF2-40B4-BE49-F238E27FC236}">
                <a16:creationId xmlns:a16="http://schemas.microsoft.com/office/drawing/2014/main" id="{7482EFF7-6E45-7277-43D4-4A215BD5D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39253-28B6-DD1D-73FE-E2848AD6DA87}"/>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48535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654AA-C6B5-E4DA-A4C7-233F9EF03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2D0B7-FFCB-5154-AA12-8D8E6D4AF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2418D-16A1-EB09-DDC5-A7E82D16A8CE}"/>
              </a:ext>
            </a:extLst>
          </p:cNvPr>
          <p:cNvSpPr>
            <a:spLocks noGrp="1"/>
          </p:cNvSpPr>
          <p:nvPr>
            <p:ph type="dt" sz="half" idx="10"/>
          </p:nvPr>
        </p:nvSpPr>
        <p:spPr/>
        <p:txBody>
          <a:bodyPr/>
          <a:lstStyle/>
          <a:p>
            <a:fld id="{33D14851-3B63-564B-96A3-9CE2A127D1FC}" type="datetimeFigureOut">
              <a:rPr lang="en-US" smtClean="0"/>
              <a:t>3/2/23</a:t>
            </a:fld>
            <a:endParaRPr lang="en-US"/>
          </a:p>
        </p:txBody>
      </p:sp>
      <p:sp>
        <p:nvSpPr>
          <p:cNvPr id="5" name="Footer Placeholder 4">
            <a:extLst>
              <a:ext uri="{FF2B5EF4-FFF2-40B4-BE49-F238E27FC236}">
                <a16:creationId xmlns:a16="http://schemas.microsoft.com/office/drawing/2014/main" id="{97A6587D-2319-8395-12C9-5DCF17463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A6FF8-5AFE-9EFB-0DAB-C4481087A06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76341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873-B718-021C-050B-C2AEA74D6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392B0-30B2-FA04-3D63-25748E89F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CF67D-D043-F8AC-83E1-F7AFE95FB090}"/>
              </a:ext>
            </a:extLst>
          </p:cNvPr>
          <p:cNvSpPr>
            <a:spLocks noGrp="1"/>
          </p:cNvSpPr>
          <p:nvPr>
            <p:ph type="dt" sz="half" idx="10"/>
          </p:nvPr>
        </p:nvSpPr>
        <p:spPr/>
        <p:txBody>
          <a:bodyPr/>
          <a:lstStyle/>
          <a:p>
            <a:fld id="{33D14851-3B63-564B-96A3-9CE2A127D1FC}" type="datetimeFigureOut">
              <a:rPr lang="en-US" smtClean="0"/>
              <a:t>3/2/23</a:t>
            </a:fld>
            <a:endParaRPr lang="en-US"/>
          </a:p>
        </p:txBody>
      </p:sp>
      <p:sp>
        <p:nvSpPr>
          <p:cNvPr id="5" name="Footer Placeholder 4">
            <a:extLst>
              <a:ext uri="{FF2B5EF4-FFF2-40B4-BE49-F238E27FC236}">
                <a16:creationId xmlns:a16="http://schemas.microsoft.com/office/drawing/2014/main" id="{815B5A5A-D106-98BA-96BA-EEBFDDAB2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9B784-5FE1-5EFF-CE8D-CEC68775516A}"/>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31565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BC54-037C-445D-A6D8-77FA38155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CB7BB-5C12-21E0-7F2C-481504928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F60A0-DDA0-FBF9-A2AB-2545B32FE583}"/>
              </a:ext>
            </a:extLst>
          </p:cNvPr>
          <p:cNvSpPr>
            <a:spLocks noGrp="1"/>
          </p:cNvSpPr>
          <p:nvPr>
            <p:ph type="dt" sz="half" idx="10"/>
          </p:nvPr>
        </p:nvSpPr>
        <p:spPr/>
        <p:txBody>
          <a:bodyPr/>
          <a:lstStyle/>
          <a:p>
            <a:fld id="{33D14851-3B63-564B-96A3-9CE2A127D1FC}" type="datetimeFigureOut">
              <a:rPr lang="en-US" smtClean="0"/>
              <a:t>3/2/23</a:t>
            </a:fld>
            <a:endParaRPr lang="en-US"/>
          </a:p>
        </p:txBody>
      </p:sp>
      <p:sp>
        <p:nvSpPr>
          <p:cNvPr id="5" name="Footer Placeholder 4">
            <a:extLst>
              <a:ext uri="{FF2B5EF4-FFF2-40B4-BE49-F238E27FC236}">
                <a16:creationId xmlns:a16="http://schemas.microsoft.com/office/drawing/2014/main" id="{4307622D-C60A-0FF2-F6E0-BF91A013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640BA-5567-8EAF-0A3B-BA89CEC3AA5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20545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FBCC-9237-0325-9FA2-2BC7485E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6CD42-B79E-8909-2F45-094DA0F8BA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17E00-9957-230E-40B5-EFE44C830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944E54-F961-DF23-BACD-1CBDA9CDDFF0}"/>
              </a:ext>
            </a:extLst>
          </p:cNvPr>
          <p:cNvSpPr>
            <a:spLocks noGrp="1"/>
          </p:cNvSpPr>
          <p:nvPr>
            <p:ph type="dt" sz="half" idx="10"/>
          </p:nvPr>
        </p:nvSpPr>
        <p:spPr/>
        <p:txBody>
          <a:bodyPr/>
          <a:lstStyle/>
          <a:p>
            <a:fld id="{33D14851-3B63-564B-96A3-9CE2A127D1FC}" type="datetimeFigureOut">
              <a:rPr lang="en-US" smtClean="0"/>
              <a:t>3/2/23</a:t>
            </a:fld>
            <a:endParaRPr lang="en-US"/>
          </a:p>
        </p:txBody>
      </p:sp>
      <p:sp>
        <p:nvSpPr>
          <p:cNvPr id="6" name="Footer Placeholder 5">
            <a:extLst>
              <a:ext uri="{FF2B5EF4-FFF2-40B4-BE49-F238E27FC236}">
                <a16:creationId xmlns:a16="http://schemas.microsoft.com/office/drawing/2014/main" id="{52F85153-70A2-13CA-1384-E4D24A036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77C72-8BA0-56FB-3689-E9F7FE9B3D81}"/>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353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939F-8083-729B-8F1C-2354794CD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7F9BC-BFAC-0E87-77FC-B18791344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F071E-8C59-9220-7E9F-72D5A66DE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AD495-3E67-0DFF-0ED4-894B11AC9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0A4FF9-5998-D78B-CF2C-E6F40F9E2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35EC80-E846-CFB9-0CEA-F3796841670A}"/>
              </a:ext>
            </a:extLst>
          </p:cNvPr>
          <p:cNvSpPr>
            <a:spLocks noGrp="1"/>
          </p:cNvSpPr>
          <p:nvPr>
            <p:ph type="dt" sz="half" idx="10"/>
          </p:nvPr>
        </p:nvSpPr>
        <p:spPr/>
        <p:txBody>
          <a:bodyPr/>
          <a:lstStyle/>
          <a:p>
            <a:fld id="{33D14851-3B63-564B-96A3-9CE2A127D1FC}" type="datetimeFigureOut">
              <a:rPr lang="en-US" smtClean="0"/>
              <a:t>3/2/23</a:t>
            </a:fld>
            <a:endParaRPr lang="en-US"/>
          </a:p>
        </p:txBody>
      </p:sp>
      <p:sp>
        <p:nvSpPr>
          <p:cNvPr id="8" name="Footer Placeholder 7">
            <a:extLst>
              <a:ext uri="{FF2B5EF4-FFF2-40B4-BE49-F238E27FC236}">
                <a16:creationId xmlns:a16="http://schemas.microsoft.com/office/drawing/2014/main" id="{62A61C58-8897-6D91-B38A-92564CD5D8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7EEBA7-B301-99AF-D376-080098BEDC12}"/>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48038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ACE5-435C-8E12-6763-8CCA33B71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9ACB9-BE2A-BFA4-23EC-C45DEEEDDB5E}"/>
              </a:ext>
            </a:extLst>
          </p:cNvPr>
          <p:cNvSpPr>
            <a:spLocks noGrp="1"/>
          </p:cNvSpPr>
          <p:nvPr>
            <p:ph type="dt" sz="half" idx="10"/>
          </p:nvPr>
        </p:nvSpPr>
        <p:spPr/>
        <p:txBody>
          <a:bodyPr/>
          <a:lstStyle/>
          <a:p>
            <a:fld id="{33D14851-3B63-564B-96A3-9CE2A127D1FC}" type="datetimeFigureOut">
              <a:rPr lang="en-US" smtClean="0"/>
              <a:t>3/2/23</a:t>
            </a:fld>
            <a:endParaRPr lang="en-US"/>
          </a:p>
        </p:txBody>
      </p:sp>
      <p:sp>
        <p:nvSpPr>
          <p:cNvPr id="4" name="Footer Placeholder 3">
            <a:extLst>
              <a:ext uri="{FF2B5EF4-FFF2-40B4-BE49-F238E27FC236}">
                <a16:creationId xmlns:a16="http://schemas.microsoft.com/office/drawing/2014/main" id="{CD2B7586-638E-9105-BC27-2B8F73D7B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2192C-984C-6F50-4A78-86A0911C7A3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02545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F689-3020-1270-4EE5-7AFC0332AB76}"/>
              </a:ext>
            </a:extLst>
          </p:cNvPr>
          <p:cNvSpPr>
            <a:spLocks noGrp="1"/>
          </p:cNvSpPr>
          <p:nvPr>
            <p:ph type="dt" sz="half" idx="10"/>
          </p:nvPr>
        </p:nvSpPr>
        <p:spPr/>
        <p:txBody>
          <a:bodyPr/>
          <a:lstStyle/>
          <a:p>
            <a:fld id="{33D14851-3B63-564B-96A3-9CE2A127D1FC}" type="datetimeFigureOut">
              <a:rPr lang="en-US" smtClean="0"/>
              <a:t>3/2/23</a:t>
            </a:fld>
            <a:endParaRPr lang="en-US"/>
          </a:p>
        </p:txBody>
      </p:sp>
      <p:sp>
        <p:nvSpPr>
          <p:cNvPr id="3" name="Footer Placeholder 2">
            <a:extLst>
              <a:ext uri="{FF2B5EF4-FFF2-40B4-BE49-F238E27FC236}">
                <a16:creationId xmlns:a16="http://schemas.microsoft.com/office/drawing/2014/main" id="{9D7DED9A-2D83-6BAD-E788-9C9A59853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4A036-53E7-AD50-6C98-71C82674A81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244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7F2-5401-B8E8-03C7-95D08E7AB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53749-879B-0BD0-13DD-DD23744FE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9C80FC-1454-F85E-FEB2-615152F76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76496-3CF9-B550-1C3B-D1BB6B36AA10}"/>
              </a:ext>
            </a:extLst>
          </p:cNvPr>
          <p:cNvSpPr>
            <a:spLocks noGrp="1"/>
          </p:cNvSpPr>
          <p:nvPr>
            <p:ph type="dt" sz="half" idx="10"/>
          </p:nvPr>
        </p:nvSpPr>
        <p:spPr/>
        <p:txBody>
          <a:bodyPr/>
          <a:lstStyle/>
          <a:p>
            <a:fld id="{33D14851-3B63-564B-96A3-9CE2A127D1FC}" type="datetimeFigureOut">
              <a:rPr lang="en-US" smtClean="0"/>
              <a:t>3/2/23</a:t>
            </a:fld>
            <a:endParaRPr lang="en-US"/>
          </a:p>
        </p:txBody>
      </p:sp>
      <p:sp>
        <p:nvSpPr>
          <p:cNvPr id="6" name="Footer Placeholder 5">
            <a:extLst>
              <a:ext uri="{FF2B5EF4-FFF2-40B4-BE49-F238E27FC236}">
                <a16:creationId xmlns:a16="http://schemas.microsoft.com/office/drawing/2014/main" id="{45B69965-9243-0EF6-863D-61D183E6F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41882-7BBE-FA05-9E37-EB05C10804F4}"/>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8099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90B8-5C96-0CA8-46DF-C97959D0F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7D8514-8608-C0DD-9602-7710F0FA0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0A9F7-E06E-E3D8-9981-FDF7B928D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2B429-6910-87F3-AC89-71FE311C4F02}"/>
              </a:ext>
            </a:extLst>
          </p:cNvPr>
          <p:cNvSpPr>
            <a:spLocks noGrp="1"/>
          </p:cNvSpPr>
          <p:nvPr>
            <p:ph type="dt" sz="half" idx="10"/>
          </p:nvPr>
        </p:nvSpPr>
        <p:spPr/>
        <p:txBody>
          <a:bodyPr/>
          <a:lstStyle/>
          <a:p>
            <a:fld id="{33D14851-3B63-564B-96A3-9CE2A127D1FC}" type="datetimeFigureOut">
              <a:rPr lang="en-US" smtClean="0"/>
              <a:t>3/2/23</a:t>
            </a:fld>
            <a:endParaRPr lang="en-US"/>
          </a:p>
        </p:txBody>
      </p:sp>
      <p:sp>
        <p:nvSpPr>
          <p:cNvPr id="6" name="Footer Placeholder 5">
            <a:extLst>
              <a:ext uri="{FF2B5EF4-FFF2-40B4-BE49-F238E27FC236}">
                <a16:creationId xmlns:a16="http://schemas.microsoft.com/office/drawing/2014/main" id="{AACDB704-BB2B-F221-94FA-85BDE9566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DC83F-4856-F616-1270-5A449512D54D}"/>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14152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06F78-20C6-61EF-5C10-C80A48383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E03D1-9E4F-8AF6-FB1E-C570EC8F2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A3B51-C485-0CC5-2E48-23C50838F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14851-3B63-564B-96A3-9CE2A127D1FC}" type="datetimeFigureOut">
              <a:rPr lang="en-US" smtClean="0"/>
              <a:t>3/2/23</a:t>
            </a:fld>
            <a:endParaRPr lang="en-US"/>
          </a:p>
        </p:txBody>
      </p:sp>
      <p:sp>
        <p:nvSpPr>
          <p:cNvPr id="5" name="Footer Placeholder 4">
            <a:extLst>
              <a:ext uri="{FF2B5EF4-FFF2-40B4-BE49-F238E27FC236}">
                <a16:creationId xmlns:a16="http://schemas.microsoft.com/office/drawing/2014/main" id="{506214ED-F0CC-6A3B-23B1-45CEA2716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A24DE-B4B3-44F5-D6C2-B4FB7C20C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CA447-439F-3B4B-9ACA-1485E19D3F36}" type="slidenum">
              <a:rPr lang="en-US" smtClean="0"/>
              <a:t>‹#›</a:t>
            </a:fld>
            <a:endParaRPr lang="en-US"/>
          </a:p>
        </p:txBody>
      </p:sp>
    </p:spTree>
    <p:extLst>
      <p:ext uri="{BB962C8B-B14F-4D97-AF65-F5344CB8AC3E}">
        <p14:creationId xmlns:p14="http://schemas.microsoft.com/office/powerpoint/2010/main" val="302421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emf"/><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8.emf"/><Relationship Id="rId10" Type="http://schemas.openxmlformats.org/officeDocument/2006/relationships/image" Target="../media/image30.png"/><Relationship Id="rId4" Type="http://schemas.openxmlformats.org/officeDocument/2006/relationships/image" Target="../media/image7.emf"/><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0.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1.emf"/><Relationship Id="rId10" Type="http://schemas.openxmlformats.org/officeDocument/2006/relationships/image" Target="../media/image38.png"/><Relationship Id="rId4" Type="http://schemas.openxmlformats.org/officeDocument/2006/relationships/oleObject" Target="../embeddings/oleObject1.bin"/><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g"/></Relationships>
</file>

<file path=ppt/slides/_rels/slide3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2.jp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9, Ecology Lecture 8</a:t>
            </a:r>
          </a:p>
          <a:p>
            <a:r>
              <a:rPr lang="en-US" dirty="0"/>
              <a:t>Cara Brook</a:t>
            </a:r>
          </a:p>
          <a:p>
            <a:r>
              <a:rPr lang="en-US" dirty="0"/>
              <a:t>March 2,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2722180"/>
            <a:ext cx="11747770" cy="413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3678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42E10E62-E2B8-EB56-E828-F5A71C246419}"/>
              </a:ext>
            </a:extLst>
          </p:cNvPr>
          <p:cNvSpPr/>
          <p:nvPr/>
        </p:nvSpPr>
        <p:spPr>
          <a:xfrm>
            <a:off x="666751" y="4890453"/>
            <a:ext cx="10320337" cy="23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1188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solidFill>
                  <a:schemeClr val="bg1">
                    <a:lumMod val="65000"/>
                  </a:schemeClr>
                </a:solidFill>
              </a:rPr>
              <a:t>Instead, in 1997, the city embarked on a $1.5 billion plant to preserve the Catskills watershed, </a:t>
            </a:r>
            <a:r>
              <a:rPr lang="en-US" sz="2100" b="0" i="0" dirty="0">
                <a:solidFill>
                  <a:schemeClr val="bg1">
                    <a:lumMod val="65000"/>
                  </a:schemeClr>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Tree>
    <p:extLst>
      <p:ext uri="{BB962C8B-B14F-4D97-AF65-F5344CB8AC3E}">
        <p14:creationId xmlns:p14="http://schemas.microsoft.com/office/powerpoint/2010/main" val="20279559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9049765" y="1814513"/>
            <a:ext cx="2894585" cy="1728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solidFill>
                  <a:srgbClr val="000000"/>
                </a:solidFill>
              </a:rPr>
              <a:t>Mass extinctions are characterized by the loss of &gt;75% of species within a geologically “short” timespan.</a:t>
            </a:r>
          </a:p>
        </p:txBody>
      </p:sp>
    </p:spTree>
    <p:extLst>
      <p:ext uri="{BB962C8B-B14F-4D97-AF65-F5344CB8AC3E}">
        <p14:creationId xmlns:p14="http://schemas.microsoft.com/office/powerpoint/2010/main" val="1595268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2"/>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0" name="TextBox 9">
            <a:extLst>
              <a:ext uri="{FF2B5EF4-FFF2-40B4-BE49-F238E27FC236}">
                <a16:creationId xmlns:a16="http://schemas.microsoft.com/office/drawing/2014/main" id="{BA9047FA-119E-B9A1-6ED0-158FEECF09BA}"/>
              </a:ext>
            </a:extLst>
          </p:cNvPr>
          <p:cNvSpPr txBox="1"/>
          <p:nvPr/>
        </p:nvSpPr>
        <p:spPr>
          <a:xfrm>
            <a:off x="100012" y="4336673"/>
            <a:ext cx="2248913" cy="2123658"/>
          </a:xfrm>
          <a:prstGeom prst="rect">
            <a:avLst/>
          </a:prstGeom>
          <a:noFill/>
        </p:spPr>
        <p:txBody>
          <a:bodyPr wrap="square" rtlCol="0">
            <a:spAutoFit/>
          </a:bodyPr>
          <a:lstStyle/>
          <a:p>
            <a:pPr algn="ctr"/>
            <a:r>
              <a:rPr lang="en-US" sz="2200" dirty="0">
                <a:cs typeface="Franklin Gothic Medium"/>
              </a:rPr>
              <a:t>Number marine vertebrate and  invertebrate families preserved in the fossil record</a:t>
            </a:r>
            <a:endParaRPr lang="en-US" sz="2200" i="1" dirty="0">
              <a:cs typeface="Franklin Gothic Medium"/>
            </a:endParaRPr>
          </a:p>
        </p:txBody>
      </p:sp>
      <p:cxnSp>
        <p:nvCxnSpPr>
          <p:cNvPr id="11" name="Straight Arrow Connector 10">
            <a:extLst>
              <a:ext uri="{FF2B5EF4-FFF2-40B4-BE49-F238E27FC236}">
                <a16:creationId xmlns:a16="http://schemas.microsoft.com/office/drawing/2014/main" id="{631BDD35-9932-712F-F830-B78EC09D9B58}"/>
              </a:ext>
            </a:extLst>
          </p:cNvPr>
          <p:cNvCxnSpPr>
            <a:cxnSpLocks/>
          </p:cNvCxnSpPr>
          <p:nvPr/>
        </p:nvCxnSpPr>
        <p:spPr>
          <a:xfrm flipV="1">
            <a:off x="2210065" y="4336673"/>
            <a:ext cx="418835" cy="221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2DF0D3-D06F-C465-7172-D5A27C73F6A3}"/>
              </a:ext>
            </a:extLst>
          </p:cNvPr>
          <p:cNvSpPr txBox="1"/>
          <p:nvPr/>
        </p:nvSpPr>
        <p:spPr>
          <a:xfrm>
            <a:off x="8943975" y="5771885"/>
            <a:ext cx="2386013" cy="430887"/>
          </a:xfrm>
          <a:prstGeom prst="rect">
            <a:avLst/>
          </a:prstGeom>
          <a:noFill/>
        </p:spPr>
        <p:txBody>
          <a:bodyPr wrap="square" rtlCol="0">
            <a:spAutoFit/>
          </a:bodyPr>
          <a:lstStyle/>
          <a:p>
            <a:pPr algn="ctr"/>
            <a:r>
              <a:rPr lang="en-US" sz="2200" dirty="0">
                <a:cs typeface="Franklin Gothic Medium"/>
              </a:rPr>
              <a:t>present day</a:t>
            </a:r>
            <a:endParaRPr lang="en-US" sz="2200" i="1" dirty="0">
              <a:cs typeface="Franklin Gothic Medium"/>
            </a:endParaRPr>
          </a:p>
        </p:txBody>
      </p:sp>
      <p:cxnSp>
        <p:nvCxnSpPr>
          <p:cNvPr id="14" name="Straight Arrow Connector 13">
            <a:extLst>
              <a:ext uri="{FF2B5EF4-FFF2-40B4-BE49-F238E27FC236}">
                <a16:creationId xmlns:a16="http://schemas.microsoft.com/office/drawing/2014/main" id="{12590248-6CDC-445A-8538-4CAB3063B1FC}"/>
              </a:ext>
            </a:extLst>
          </p:cNvPr>
          <p:cNvCxnSpPr>
            <a:cxnSpLocks/>
          </p:cNvCxnSpPr>
          <p:nvPr/>
        </p:nvCxnSpPr>
        <p:spPr>
          <a:xfrm flipH="1" flipV="1">
            <a:off x="8943975" y="5615062"/>
            <a:ext cx="338295" cy="239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72D3747F-4DFD-6640-909B-E62A8BC15AF3}"/>
              </a:ext>
            </a:extLst>
          </p:cNvPr>
          <p:cNvSpPr txBox="1">
            <a:spLocks/>
          </p:cNvSpPr>
          <p:nvPr/>
        </p:nvSpPr>
        <p:spPr>
          <a:xfrm>
            <a:off x="9049765" y="1814513"/>
            <a:ext cx="2894585" cy="1728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solidFill>
                  <a:srgbClr val="000000"/>
                </a:solidFill>
              </a:rPr>
              <a:t>Mass extinctions are characterized by the loss of &gt;75% of species within a geologically “short” timespan.</a:t>
            </a:r>
          </a:p>
        </p:txBody>
      </p:sp>
    </p:spTree>
    <p:extLst>
      <p:ext uri="{BB962C8B-B14F-4D97-AF65-F5344CB8AC3E}">
        <p14:creationId xmlns:p14="http://schemas.microsoft.com/office/powerpoint/2010/main" val="608430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 during the 5 previous mass extinction events in earth history.</a:t>
            </a:r>
          </a:p>
          <a:p>
            <a:r>
              <a:rPr lang="en-US" sz="2400" dirty="0">
                <a:solidFill>
                  <a:srgbClr val="000000"/>
                </a:solidFill>
              </a:rPr>
              <a:t>The current extinct rate is considered to be anthropogenic in origin.</a:t>
            </a:r>
          </a:p>
        </p:txBody>
      </p:sp>
    </p:spTree>
    <p:extLst>
      <p:ext uri="{BB962C8B-B14F-4D97-AF65-F5344CB8AC3E}">
        <p14:creationId xmlns:p14="http://schemas.microsoft.com/office/powerpoint/2010/main" val="36181807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May be a cartoon of text">
            <a:extLst>
              <a:ext uri="{FF2B5EF4-FFF2-40B4-BE49-F238E27FC236}">
                <a16:creationId xmlns:a16="http://schemas.microsoft.com/office/drawing/2014/main" id="{F157A7F1-083F-5ACB-9626-7AE215590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891" y="681037"/>
            <a:ext cx="9100218" cy="5694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380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B8D7-8E09-4BFE-444E-94381A1F3469}"/>
              </a:ext>
            </a:extLst>
          </p:cNvPr>
          <p:cNvSpPr>
            <a:spLocks noGrp="1"/>
          </p:cNvSpPr>
          <p:nvPr>
            <p:ph type="title"/>
          </p:nvPr>
        </p:nvSpPr>
        <p:spPr/>
        <p:txBody>
          <a:bodyPr>
            <a:normAutofit/>
          </a:bodyPr>
          <a:lstStyle/>
          <a:p>
            <a:r>
              <a:rPr lang="en-US" sz="3800" dirty="0">
                <a:latin typeface="Calibri" panose="020F0502020204030204" pitchFamily="34" charset="0"/>
                <a:cs typeface="Calibri" panose="020F0502020204030204" pitchFamily="34" charset="0"/>
              </a:rPr>
              <a:t>Want more ecology?</a:t>
            </a:r>
          </a:p>
        </p:txBody>
      </p:sp>
      <p:sp>
        <p:nvSpPr>
          <p:cNvPr id="3" name="Content Placeholder 2">
            <a:extLst>
              <a:ext uri="{FF2B5EF4-FFF2-40B4-BE49-F238E27FC236}">
                <a16:creationId xmlns:a16="http://schemas.microsoft.com/office/drawing/2014/main" id="{405CC27B-FB35-7DA5-6D4A-C52C568E5276}"/>
              </a:ext>
            </a:extLst>
          </p:cNvPr>
          <p:cNvSpPr>
            <a:spLocks noGrp="1"/>
          </p:cNvSpPr>
          <p:nvPr>
            <p:ph idx="1"/>
          </p:nvPr>
        </p:nvSpPr>
        <p:spPr>
          <a:xfrm>
            <a:off x="838200" y="1690688"/>
            <a:ext cx="10515600" cy="4351338"/>
          </a:xfrm>
        </p:spPr>
        <p:txBody>
          <a:bodyPr/>
          <a:lstStyle/>
          <a:p>
            <a:r>
              <a:rPr lang="en-US" sz="2000" dirty="0">
                <a:effectLst/>
                <a:ea typeface="Calibri" panose="020F0502020204030204" pitchFamily="34" charset="0"/>
                <a:cs typeface="Times New Roman" panose="02020603050405020304" pitchFamily="18" charset="0"/>
              </a:rPr>
              <a:t>BIOS 23232. Ecology and Evolution in the Southwest.</a:t>
            </a:r>
            <a:r>
              <a:rPr lang="en-US" sz="2000" dirty="0">
                <a:effectLst/>
              </a:rPr>
              <a:t> </a:t>
            </a:r>
          </a:p>
          <a:p>
            <a:pPr lvl="1"/>
            <a:r>
              <a:rPr lang="en-US" sz="1800" dirty="0">
                <a:effectLst/>
              </a:rPr>
              <a:t>Instructor: Eric Larsen. Term: Spring</a:t>
            </a:r>
          </a:p>
          <a:p>
            <a:r>
              <a:rPr lang="en-US" sz="2000" dirty="0">
                <a:effectLst/>
                <a:ea typeface="Calibri" panose="020F0502020204030204" pitchFamily="34" charset="0"/>
                <a:cs typeface="Times New Roman" panose="02020603050405020304" pitchFamily="18" charset="0"/>
              </a:rPr>
              <a:t>BIOS 23249. Animal Behavior.</a:t>
            </a:r>
            <a:r>
              <a:rPr lang="en-US" sz="2000" dirty="0">
                <a:effectLst/>
              </a:rPr>
              <a:t> </a:t>
            </a:r>
          </a:p>
          <a:p>
            <a:pPr lvl="1"/>
            <a:r>
              <a:rPr lang="en-US" sz="1800" dirty="0">
                <a:effectLst/>
              </a:rPr>
              <a:t>Instructor: Jill Mateo. Term: Winter</a:t>
            </a:r>
          </a:p>
          <a:p>
            <a:r>
              <a:rPr lang="en-US" sz="2000" dirty="0">
                <a:effectLst/>
                <a:ea typeface="Calibri" panose="020F0502020204030204" pitchFamily="34" charset="0"/>
                <a:cs typeface="Times New Roman" panose="02020603050405020304" pitchFamily="18" charset="0"/>
              </a:rPr>
              <a:t>BIOS 23254. Mammalian Ecology.  </a:t>
            </a:r>
          </a:p>
          <a:p>
            <a:pPr lvl="1"/>
            <a:r>
              <a:rPr lang="en-US" sz="1800" dirty="0">
                <a:effectLst/>
                <a:ea typeface="Calibri" panose="020F0502020204030204" pitchFamily="34" charset="0"/>
                <a:cs typeface="Times New Roman" panose="02020603050405020304" pitchFamily="18" charset="0"/>
              </a:rPr>
              <a:t>Instructor: Eric Larsen. Term: Spring</a:t>
            </a:r>
          </a:p>
          <a:p>
            <a:r>
              <a:rPr lang="en-US" sz="2000" dirty="0">
                <a:effectLst/>
                <a:ea typeface="Calibri" panose="020F0502020204030204" pitchFamily="34" charset="0"/>
                <a:cs typeface="Times New Roman" panose="02020603050405020304" pitchFamily="18" charset="0"/>
              </a:rPr>
              <a:t>BIOS 23289. Marine Ecology. </a:t>
            </a:r>
          </a:p>
          <a:p>
            <a:pPr lvl="1"/>
            <a:r>
              <a:rPr lang="en-US" sz="1800" dirty="0">
                <a:effectLst/>
                <a:ea typeface="Calibri" panose="020F0502020204030204" pitchFamily="34" charset="0"/>
                <a:cs typeface="Times New Roman" panose="02020603050405020304" pitchFamily="18" charset="0"/>
              </a:rPr>
              <a:t>Instructor: Tim Wootton. Term: Winter</a:t>
            </a:r>
          </a:p>
          <a:p>
            <a:r>
              <a:rPr lang="en-US" sz="2000" dirty="0">
                <a:effectLst/>
                <a:ea typeface="Calibri" panose="020F0502020204030204" pitchFamily="34" charset="0"/>
                <a:cs typeface="Times New Roman" panose="02020603050405020304" pitchFamily="18" charset="0"/>
              </a:rPr>
              <a:t>BIOS 23409. The Ecology and Evolution of Infectious Diseases. </a:t>
            </a:r>
          </a:p>
          <a:p>
            <a:pPr lvl="1"/>
            <a:r>
              <a:rPr lang="en-US" sz="1800" dirty="0">
                <a:ea typeface="Calibri" panose="020F0502020204030204" pitchFamily="34" charset="0"/>
                <a:cs typeface="Times New Roman" panose="02020603050405020304" pitchFamily="18" charset="0"/>
              </a:rPr>
              <a:t>Instructor: Greg Dwyer. Term: Spring</a:t>
            </a:r>
          </a:p>
          <a:p>
            <a:r>
              <a:rPr lang="en-US" sz="2000" dirty="0">
                <a:effectLst/>
                <a:ea typeface="Calibri" panose="020F0502020204030204" pitchFamily="34" charset="0"/>
                <a:cs typeface="Times New Roman" panose="02020603050405020304" pitchFamily="18" charset="0"/>
              </a:rPr>
              <a:t>BIOS 23410. Complex Interactions: Coevolution, Parasites, Mutualists, and Cheaters. </a:t>
            </a:r>
          </a:p>
          <a:p>
            <a:pPr lvl="1"/>
            <a:r>
              <a:rPr lang="en-US" sz="1800" dirty="0">
                <a:effectLst/>
                <a:ea typeface="Calibri" panose="020F0502020204030204" pitchFamily="34" charset="0"/>
                <a:cs typeface="Times New Roman" panose="02020603050405020304" pitchFamily="18" charset="0"/>
              </a:rPr>
              <a:t>Instructor: </a:t>
            </a:r>
            <a:r>
              <a:rPr lang="en-US" sz="1800" i="0" dirty="0">
                <a:effectLst/>
              </a:rPr>
              <a:t>Thorsten </a:t>
            </a:r>
            <a:r>
              <a:rPr lang="en-US" sz="1800" i="0" dirty="0" err="1">
                <a:effectLst/>
              </a:rPr>
              <a:t>Lumbsch</a:t>
            </a:r>
            <a:r>
              <a:rPr lang="en-US" sz="1800" i="0" dirty="0">
                <a:effectLst/>
              </a:rPr>
              <a:t>. Term: Spring</a:t>
            </a:r>
          </a:p>
          <a:p>
            <a:endParaRPr lang="en-US" dirty="0"/>
          </a:p>
        </p:txBody>
      </p:sp>
    </p:spTree>
    <p:extLst>
      <p:ext uri="{BB962C8B-B14F-4D97-AF65-F5344CB8AC3E}">
        <p14:creationId xmlns:p14="http://schemas.microsoft.com/office/powerpoint/2010/main" val="4460370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C291-E938-09E3-C061-E2163717C3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4CEA21-1876-460F-5BAE-9A5F440E85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987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3541986"/>
            <a:ext cx="11747770" cy="3316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429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4330262"/>
            <a:ext cx="11747770" cy="2527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4908331"/>
            <a:ext cx="11747770" cy="1949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639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6124529"/>
            <a:ext cx="11747770" cy="733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44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56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48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35831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25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Tree>
    <p:extLst>
      <p:ext uri="{BB962C8B-B14F-4D97-AF65-F5344CB8AC3E}">
        <p14:creationId xmlns:p14="http://schemas.microsoft.com/office/powerpoint/2010/main" val="1825630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15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7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1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649046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440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A61C11-6EE0-1C65-6FE1-88B7583B491F}"/>
              </a:ext>
            </a:extLst>
          </p:cNvPr>
          <p:cNvSpPr/>
          <p:nvPr/>
        </p:nvSpPr>
        <p:spPr>
          <a:xfrm>
            <a:off x="222115" y="2049517"/>
            <a:ext cx="11747770" cy="4808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693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4" name="Content Placeholder 2">
            <a:extLst>
              <a:ext uri="{FF2B5EF4-FFF2-40B4-BE49-F238E27FC236}">
                <a16:creationId xmlns:a16="http://schemas.microsoft.com/office/drawing/2014/main" id="{75EAFF6B-DD5F-5BC2-D934-F762B9F8876D}"/>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1087449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3" name="Content Placeholder 2">
            <a:extLst>
              <a:ext uri="{FF2B5EF4-FFF2-40B4-BE49-F238E27FC236}">
                <a16:creationId xmlns:a16="http://schemas.microsoft.com/office/drawing/2014/main" id="{45EBDF9D-7705-A9B2-D6BB-D1A9F74A164E}"/>
              </a:ext>
            </a:extLst>
          </p:cNvPr>
          <p:cNvSpPr txBox="1">
            <a:spLocks/>
          </p:cNvSpPr>
          <p:nvPr/>
        </p:nvSpPr>
        <p:spPr>
          <a:xfrm>
            <a:off x="223616" y="4683428"/>
            <a:ext cx="2964005"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i="1" dirty="0"/>
              <a:t>How do communities assemble?</a:t>
            </a:r>
          </a:p>
          <a:p>
            <a:pPr marL="0" indent="0" algn="ctr">
              <a:buNone/>
            </a:pPr>
            <a:endParaRPr lang="en-US" sz="2400" i="1" dirty="0"/>
          </a:p>
          <a:p>
            <a:pPr marL="0" indent="0" algn="ctr">
              <a:buNone/>
            </a:pPr>
            <a:r>
              <a:rPr lang="en-US" sz="2400" i="1" dirty="0"/>
              <a:t>Do they end up the same in different environments?</a:t>
            </a:r>
          </a:p>
        </p:txBody>
      </p:sp>
      <p:sp>
        <p:nvSpPr>
          <p:cNvPr id="2" name="Content Placeholder 2">
            <a:extLst>
              <a:ext uri="{FF2B5EF4-FFF2-40B4-BE49-F238E27FC236}">
                <a16:creationId xmlns:a16="http://schemas.microsoft.com/office/drawing/2014/main" id="{A29B6BEF-A4C2-ABCB-78E4-DA3FA2D40E9B}"/>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49634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62149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48970F-CCBD-6C60-1BA5-C513C47908AB}"/>
              </a:ext>
            </a:extLst>
          </p:cNvPr>
          <p:cNvSpPr/>
          <p:nvPr/>
        </p:nvSpPr>
        <p:spPr>
          <a:xfrm>
            <a:off x="7511378" y="1512328"/>
            <a:ext cx="3482055" cy="5071673"/>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628389" y="4023023"/>
            <a:ext cx="1248034" cy="369332"/>
          </a:xfrm>
          <a:prstGeom prst="rect">
            <a:avLst/>
          </a:prstGeom>
          <a:noFill/>
        </p:spPr>
        <p:txBody>
          <a:bodyPr wrap="none" rtlCol="0">
            <a:spAutoFit/>
          </a:bodyPr>
          <a:lstStyle/>
          <a:p>
            <a:r>
              <a:rPr lang="en-US" dirty="0"/>
              <a:t>Conceptual</a:t>
            </a:r>
          </a:p>
        </p:txBody>
      </p:sp>
      <p:sp>
        <p:nvSpPr>
          <p:cNvPr id="15" name="TextBox 14"/>
          <p:cNvSpPr txBox="1"/>
          <p:nvPr/>
        </p:nvSpPr>
        <p:spPr>
          <a:xfrm>
            <a:off x="8454871" y="1512328"/>
            <a:ext cx="1526636" cy="369332"/>
          </a:xfrm>
          <a:prstGeom prst="rect">
            <a:avLst/>
          </a:prstGeom>
          <a:noFill/>
        </p:spPr>
        <p:txBody>
          <a:bodyPr wrap="none" rtlCol="0">
            <a:spAutoFit/>
          </a:bodyPr>
          <a:lstStyle/>
          <a:p>
            <a:r>
              <a:rPr lang="en-US" dirty="0"/>
              <a:t>Mathematical </a:t>
            </a:r>
          </a:p>
        </p:txBody>
      </p:sp>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pic>
        <p:nvPicPr>
          <p:cNvPr id="6" name="Picture 5" descr="Text, calendar&#10;&#10;Description automatically generated">
            <a:extLst>
              <a:ext uri="{FF2B5EF4-FFF2-40B4-BE49-F238E27FC236}">
                <a16:creationId xmlns:a16="http://schemas.microsoft.com/office/drawing/2014/main" id="{98C6B36B-CFAF-3C1E-FD5C-12786E1539D9}"/>
              </a:ext>
            </a:extLst>
          </p:cNvPr>
          <p:cNvPicPr>
            <a:picLocks noChangeAspect="1"/>
          </p:cNvPicPr>
          <p:nvPr/>
        </p:nvPicPr>
        <p:blipFill>
          <a:blip r:embed="rId7"/>
          <a:stretch>
            <a:fillRect/>
          </a:stretch>
        </p:blipFill>
        <p:spPr>
          <a:xfrm>
            <a:off x="8613547" y="1917593"/>
            <a:ext cx="1262876" cy="1709607"/>
          </a:xfrm>
          <a:prstGeom prst="rect">
            <a:avLst/>
          </a:prstGeom>
        </p:spPr>
      </p:pic>
      <p:pic>
        <p:nvPicPr>
          <p:cNvPr id="12290" name="Picture 2" descr="The Water Cycle  Kids Room Science Wall Art  Science image 1">
            <a:extLst>
              <a:ext uri="{FF2B5EF4-FFF2-40B4-BE49-F238E27FC236}">
                <a16:creationId xmlns:a16="http://schemas.microsoft.com/office/drawing/2014/main" id="{D991AC6D-7FAD-21D6-5E79-240FB9CDF8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21" t="12803" r="14570" b="12803"/>
          <a:stretch/>
        </p:blipFill>
        <p:spPr bwMode="auto">
          <a:xfrm>
            <a:off x="7929776" y="4478528"/>
            <a:ext cx="2695842" cy="191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46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Tree>
    <p:extLst>
      <p:ext uri="{BB962C8B-B14F-4D97-AF65-F5344CB8AC3E}">
        <p14:creationId xmlns:p14="http://schemas.microsoft.com/office/powerpoint/2010/main" val="281096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
        <p:nvSpPr>
          <p:cNvPr id="7" name="Title 1">
            <a:extLst>
              <a:ext uri="{FF2B5EF4-FFF2-40B4-BE49-F238E27FC236}">
                <a16:creationId xmlns:a16="http://schemas.microsoft.com/office/drawing/2014/main" id="{51BC8A6F-374A-A88A-E029-96893739B03D}"/>
              </a:ext>
            </a:extLst>
          </p:cNvPr>
          <p:cNvSpPr txBox="1">
            <a:spLocks/>
          </p:cNvSpPr>
          <p:nvPr/>
        </p:nvSpPr>
        <p:spPr>
          <a:xfrm>
            <a:off x="529936" y="973816"/>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546892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t>Succession is the </a:t>
            </a:r>
            <a:r>
              <a:rPr lang="en-US" b="1" dirty="0">
                <a:solidFill>
                  <a:srgbClr val="C00000"/>
                </a:solidFill>
              </a:rPr>
              <a:t>process of change</a:t>
            </a:r>
            <a:r>
              <a:rPr lang="en-US" dirty="0"/>
              <a:t> in the </a:t>
            </a:r>
            <a:r>
              <a:rPr lang="en-US" b="1" dirty="0">
                <a:solidFill>
                  <a:srgbClr val="C00000"/>
                </a:solidFill>
              </a:rPr>
              <a:t>species structure </a:t>
            </a:r>
            <a:r>
              <a:rPr lang="en-US" dirty="0"/>
              <a:t>of ecological communities with time.</a:t>
            </a:r>
          </a:p>
        </p:txBody>
      </p:sp>
    </p:spTree>
    <p:extLst>
      <p:ext uri="{BB962C8B-B14F-4D97-AF65-F5344CB8AC3E}">
        <p14:creationId xmlns:p14="http://schemas.microsoft.com/office/powerpoint/2010/main" val="2786802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t>Community begins with </a:t>
            </a:r>
            <a:r>
              <a:rPr lang="en-US" b="1" dirty="0">
                <a:solidFill>
                  <a:srgbClr val="C00000"/>
                </a:solidFill>
              </a:rPr>
              <a:t>pioneer species</a:t>
            </a:r>
            <a:r>
              <a:rPr lang="en-US" dirty="0"/>
              <a:t>, then develops with increasing complexity that self-reinforces to establish a </a:t>
            </a:r>
            <a:r>
              <a:rPr lang="en-US" b="1" dirty="0">
                <a:solidFill>
                  <a:srgbClr val="C00000"/>
                </a:solidFill>
              </a:rPr>
              <a:t>climax community</a:t>
            </a:r>
            <a:r>
              <a:rPr lang="en-US" dirty="0"/>
              <a:t>.</a:t>
            </a:r>
          </a:p>
        </p:txBody>
      </p:sp>
      <p:sp>
        <p:nvSpPr>
          <p:cNvPr id="11" name="Title 1">
            <a:extLst>
              <a:ext uri="{FF2B5EF4-FFF2-40B4-BE49-F238E27FC236}">
                <a16:creationId xmlns:a16="http://schemas.microsoft.com/office/drawing/2014/main" id="{B511897A-3244-98F7-FED4-1A4BA3108636}"/>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3340330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413959"/>
            <a:ext cx="10896599" cy="4398264"/>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solidFill>
                  <a:schemeClr val="bg1">
                    <a:lumMod val="65000"/>
                  </a:schemeClr>
                </a:solidFill>
              </a:rPr>
              <a:t>Community begins with </a:t>
            </a:r>
            <a:r>
              <a:rPr lang="en-US" b="1" dirty="0">
                <a:solidFill>
                  <a:schemeClr val="bg1">
                    <a:lumMod val="65000"/>
                  </a:schemeClr>
                </a:solidFill>
              </a:rPr>
              <a:t>pioneer species</a:t>
            </a:r>
            <a:r>
              <a:rPr lang="en-US" dirty="0">
                <a:solidFill>
                  <a:schemeClr val="bg1">
                    <a:lumMod val="65000"/>
                  </a:schemeClr>
                </a:solidFill>
              </a:rPr>
              <a:t>, then develops with increasing complexity that self-reinforces to establish a </a:t>
            </a:r>
            <a:r>
              <a:rPr lang="en-US" b="1" dirty="0">
                <a:solidFill>
                  <a:schemeClr val="bg1">
                    <a:lumMod val="65000"/>
                  </a:schemeClr>
                </a:solidFill>
              </a:rPr>
              <a:t>climax community</a:t>
            </a:r>
            <a:r>
              <a:rPr lang="en-US" dirty="0">
                <a:solidFill>
                  <a:schemeClr val="bg1">
                    <a:lumMod val="65000"/>
                  </a:schemeClr>
                </a:solidFill>
              </a:rPr>
              <a:t>.</a:t>
            </a:r>
          </a:p>
          <a:p>
            <a:r>
              <a:rPr lang="en-US" dirty="0"/>
              <a:t>Henry Chandler Cowles, a professor at the University of Chicago, developed the first formal concept of 				 succession while observing </a:t>
            </a:r>
            <a:r>
              <a:rPr lang="en-US" b="1" dirty="0">
                <a:solidFill>
                  <a:srgbClr val="C00000"/>
                </a:solidFill>
              </a:rPr>
              <a:t>vegetation 					    on dunes of different ages at the Indiana					 Dunes</a:t>
            </a:r>
            <a:r>
              <a:rPr lang="en-US" dirty="0"/>
              <a:t>. Differently aged dunes offered a 				           proxy for time.</a:t>
            </a:r>
          </a:p>
        </p:txBody>
      </p:sp>
      <p:pic>
        <p:nvPicPr>
          <p:cNvPr id="16390" name="Picture 6" descr="Dune Succession Trail | Indiana Dunes National Park | Hikespeak.com">
            <a:extLst>
              <a:ext uri="{FF2B5EF4-FFF2-40B4-BE49-F238E27FC236}">
                <a16:creationId xmlns:a16="http://schemas.microsoft.com/office/drawing/2014/main" id="{999262DE-7710-EE48-BA60-3BB5DF21E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39"/>
          <a:stretch/>
        </p:blipFill>
        <p:spPr bwMode="auto">
          <a:xfrm>
            <a:off x="6896100" y="3554230"/>
            <a:ext cx="5153891" cy="32146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4FECF9C-F526-8B45-D5AB-9331C40A7EBA}"/>
              </a:ext>
            </a:extLst>
          </p:cNvPr>
          <p:cNvSpPr txBox="1">
            <a:spLocks/>
          </p:cNvSpPr>
          <p:nvPr/>
        </p:nvSpPr>
        <p:spPr>
          <a:xfrm>
            <a:off x="529936" y="254288"/>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a:latin typeface="+mn-lt"/>
              </a:rPr>
              <a:t>One process of community assembly is ecological </a:t>
            </a:r>
            <a:r>
              <a:rPr lang="en-US" sz="3000" b="1">
                <a:solidFill>
                  <a:srgbClr val="C00000"/>
                </a:solidFill>
                <a:latin typeface="+mn-lt"/>
              </a:rPr>
              <a:t>succession</a:t>
            </a:r>
            <a:r>
              <a:rPr lang="en-US" sz="3000">
                <a:latin typeface="+mn-lt"/>
              </a:rPr>
              <a:t>.</a:t>
            </a:r>
            <a:endParaRPr lang="en-US" sz="3000" dirty="0">
              <a:latin typeface="+mn-lt"/>
            </a:endParaRPr>
          </a:p>
        </p:txBody>
      </p:sp>
    </p:spTree>
    <p:extLst>
      <p:ext uri="{BB962C8B-B14F-4D97-AF65-F5344CB8AC3E}">
        <p14:creationId xmlns:p14="http://schemas.microsoft.com/office/powerpoint/2010/main" val="3992480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534EB1-376B-506F-0267-132373B8CBA2}"/>
              </a:ext>
            </a:extLst>
          </p:cNvPr>
          <p:cNvSpPr/>
          <p:nvPr/>
        </p:nvSpPr>
        <p:spPr>
          <a:xfrm>
            <a:off x="222115" y="3237186"/>
            <a:ext cx="11747770" cy="3620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749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3" name="Picture 2" descr="Illustration depicting Primary Succession">
            <a:extLst>
              <a:ext uri="{FF2B5EF4-FFF2-40B4-BE49-F238E27FC236}">
                <a16:creationId xmlns:a16="http://schemas.microsoft.com/office/drawing/2014/main" id="{A1A76D97-3212-326C-D520-C3A9ACC7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73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F1D136C-E258-D298-C83A-E7D231E3F871}"/>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AF1D136C-E258-D298-C83A-E7D231E3F871}"/>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3"/>
                <a:stretch>
                  <a:fillRect/>
                </a:stretch>
              </a:blipFill>
            </p:spPr>
            <p:txBody>
              <a:bodyPr/>
              <a:lstStyle/>
              <a:p>
                <a:r>
                  <a:rPr lang="en-US">
                    <a:noFill/>
                  </a:rPr>
                  <a:t> </a:t>
                </a:r>
              </a:p>
            </p:txBody>
          </p:sp>
        </mc:Fallback>
      </mc:AlternateContent>
      <p:pic>
        <p:nvPicPr>
          <p:cNvPr id="3" name="Picture 2" descr="Illustration depicting Primary Succession">
            <a:extLst>
              <a:ext uri="{FF2B5EF4-FFF2-40B4-BE49-F238E27FC236}">
                <a16:creationId xmlns:a16="http://schemas.microsoft.com/office/drawing/2014/main" id="{EC932190-156E-F83D-98C1-4F36AAB249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66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16386" name="Picture 2" descr="Illustration depicting Primary Succession">
            <a:extLst>
              <a:ext uri="{FF2B5EF4-FFF2-40B4-BE49-F238E27FC236}">
                <a16:creationId xmlns:a16="http://schemas.microsoft.com/office/drawing/2014/main" id="{6204577B-437A-7AFE-E212-123A9ED034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53"/>
          <a:stretch/>
        </p:blipFill>
        <p:spPr bwMode="auto">
          <a:xfrm>
            <a:off x="4460368" y="1856414"/>
            <a:ext cx="7731632" cy="37892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8810EC-F4FC-C2A1-7248-033500BE83B2}"/>
                  </a:ext>
                </a:extLst>
              </p:cNvPr>
              <p:cNvSpPr txBox="1"/>
              <p:nvPr/>
            </p:nvSpPr>
            <p:spPr>
              <a:xfrm>
                <a:off x="484102" y="5704035"/>
                <a:ext cx="3089564" cy="76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𝑑𝑁</m:t>
                          </m:r>
                        </m:num>
                        <m:den>
                          <m:r>
                            <a:rPr lang="en-US" sz="2600" b="0" i="1" smtClean="0">
                              <a:latin typeface="Cambria Math" panose="02040503050406030204" pitchFamily="18" charset="0"/>
                            </a:rPr>
                            <m:t>𝑑𝑡</m:t>
                          </m:r>
                        </m:den>
                      </m:f>
                      <m:r>
                        <a:rPr lang="en-US" sz="2600" b="0" i="1" smtClean="0">
                          <a:latin typeface="Cambria Math" panose="02040503050406030204" pitchFamily="18" charset="0"/>
                        </a:rPr>
                        <m:t>=</m:t>
                      </m:r>
                      <m:r>
                        <a:rPr lang="en-US" sz="2600" b="1" i="1" smtClean="0">
                          <a:solidFill>
                            <a:srgbClr val="C00000"/>
                          </a:solidFill>
                          <a:latin typeface="Cambria Math" panose="02040503050406030204" pitchFamily="18" charset="0"/>
                        </a:rPr>
                        <m:t>𝒓</m:t>
                      </m:r>
                      <m:r>
                        <a:rPr lang="en-US" sz="2600" b="0" i="1" smtClean="0">
                          <a:latin typeface="Cambria Math" panose="02040503050406030204" pitchFamily="18" charset="0"/>
                        </a:rPr>
                        <m:t>𝑁</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𝑁</m:t>
                              </m:r>
                            </m:num>
                            <m:den>
                              <m:r>
                                <a:rPr lang="en-US" sz="2600" b="1" i="1" smtClean="0">
                                  <a:solidFill>
                                    <a:srgbClr val="C00000"/>
                                  </a:solidFill>
                                  <a:latin typeface="Cambria Math" panose="02040503050406030204" pitchFamily="18" charset="0"/>
                                </a:rPr>
                                <m:t>𝑲</m:t>
                              </m:r>
                            </m:den>
                          </m:f>
                        </m:e>
                      </m:d>
                    </m:oMath>
                  </m:oMathPara>
                </a14:m>
                <a:endParaRPr lang="en-US" sz="2600" dirty="0"/>
              </a:p>
            </p:txBody>
          </p:sp>
        </mc:Choice>
        <mc:Fallback xmlns="">
          <p:sp>
            <p:nvSpPr>
              <p:cNvPr id="3" name="TextBox 2">
                <a:extLst>
                  <a:ext uri="{FF2B5EF4-FFF2-40B4-BE49-F238E27FC236}">
                    <a16:creationId xmlns:a16="http://schemas.microsoft.com/office/drawing/2014/main" id="{678810EC-F4FC-C2A1-7248-033500BE83B2}"/>
                  </a:ext>
                </a:extLst>
              </p:cNvPr>
              <p:cNvSpPr txBox="1">
                <a:spLocks noRot="1" noChangeAspect="1" noMove="1" noResize="1" noEditPoints="1" noAdjustHandles="1" noChangeArrowheads="1" noChangeShapeType="1" noTextEdit="1"/>
              </p:cNvSpPr>
              <p:nvPr/>
            </p:nvSpPr>
            <p:spPr>
              <a:xfrm>
                <a:off x="484102" y="5704035"/>
                <a:ext cx="3089564" cy="768224"/>
              </a:xfrm>
              <a:prstGeom prst="rect">
                <a:avLst/>
              </a:prstGeom>
              <a:blipFill>
                <a:blip r:embed="rId3"/>
                <a:stretch>
                  <a:fillRect t="-163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7E56332A-61CC-D028-CC4A-6194DE94B80A}"/>
                  </a:ext>
                </a:extLst>
              </p:cNvPr>
              <p:cNvSpPr txBox="1">
                <a:spLocks/>
              </p:cNvSpPr>
              <p:nvPr/>
            </p:nvSpPr>
            <p:spPr>
              <a:xfrm>
                <a:off x="2638893" y="5630183"/>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7E56332A-61CC-D028-CC4A-6194DE94B80A}"/>
                  </a:ext>
                </a:extLst>
              </p:cNvPr>
              <p:cNvSpPr txBox="1">
                <a:spLocks noRot="1" noChangeAspect="1" noMove="1" noResize="1" noEditPoints="1" noAdjustHandles="1" noChangeArrowheads="1" noChangeShapeType="1" noTextEdit="1"/>
              </p:cNvSpPr>
              <p:nvPr/>
            </p:nvSpPr>
            <p:spPr>
              <a:xfrm>
                <a:off x="2638893" y="5630183"/>
                <a:ext cx="11374582" cy="799090"/>
              </a:xfrm>
              <a:prstGeom prst="rect">
                <a:avLst/>
              </a:prstGeom>
              <a:blipFill>
                <a:blip r:embed="rId4"/>
                <a:stretch>
                  <a:fillRect/>
                </a:stretch>
              </a:blipFill>
            </p:spPr>
            <p:txBody>
              <a:bodyPr/>
              <a:lstStyle/>
              <a:p>
                <a:r>
                  <a:rPr lang="en-US">
                    <a:noFill/>
                  </a:rPr>
                  <a:t> </a:t>
                </a:r>
              </a:p>
            </p:txBody>
          </p:sp>
        </mc:Fallback>
      </mc:AlternateContent>
      <p:pic>
        <p:nvPicPr>
          <p:cNvPr id="13" name="Picture 12" descr="Chart&#10;&#10;Description automatically generated">
            <a:extLst>
              <a:ext uri="{FF2B5EF4-FFF2-40B4-BE49-F238E27FC236}">
                <a16:creationId xmlns:a16="http://schemas.microsoft.com/office/drawing/2014/main" id="{BC02601C-2E4B-C6D5-8829-24D6F4115A85}"/>
              </a:ext>
            </a:extLst>
          </p:cNvPr>
          <p:cNvPicPr>
            <a:picLocks noChangeAspect="1"/>
          </p:cNvPicPr>
          <p:nvPr/>
        </p:nvPicPr>
        <p:blipFill>
          <a:blip r:embed="rId5"/>
          <a:stretch>
            <a:fillRect/>
          </a:stretch>
        </p:blipFill>
        <p:spPr>
          <a:xfrm>
            <a:off x="220866" y="2584982"/>
            <a:ext cx="4157171" cy="3119053"/>
          </a:xfrm>
          <a:prstGeom prst="rect">
            <a:avLst/>
          </a:prstGeom>
        </p:spPr>
      </p:pic>
      <p:sp>
        <p:nvSpPr>
          <p:cNvPr id="14" name="Title 1">
            <a:extLst>
              <a:ext uri="{FF2B5EF4-FFF2-40B4-BE49-F238E27FC236}">
                <a16:creationId xmlns:a16="http://schemas.microsoft.com/office/drawing/2014/main" id="{1E5593BB-4F67-4602-AF12-C91E8C8E969C}"/>
              </a:ext>
            </a:extLst>
          </p:cNvPr>
          <p:cNvSpPr txBox="1">
            <a:spLocks/>
          </p:cNvSpPr>
          <p:nvPr/>
        </p:nvSpPr>
        <p:spPr>
          <a:xfrm>
            <a:off x="186229" y="1609191"/>
            <a:ext cx="1842655"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a:t>
            </a:r>
          </a:p>
        </p:txBody>
      </p:sp>
      <p:sp>
        <p:nvSpPr>
          <p:cNvPr id="15" name="Title 1">
            <a:extLst>
              <a:ext uri="{FF2B5EF4-FFF2-40B4-BE49-F238E27FC236}">
                <a16:creationId xmlns:a16="http://schemas.microsoft.com/office/drawing/2014/main" id="{785A11BE-B81F-BFE8-41C1-82BDB244DECD}"/>
              </a:ext>
            </a:extLst>
          </p:cNvPr>
          <p:cNvSpPr txBox="1">
            <a:spLocks/>
          </p:cNvSpPr>
          <p:nvPr/>
        </p:nvSpPr>
        <p:spPr>
          <a:xfrm>
            <a:off x="2111215" y="994481"/>
            <a:ext cx="2695516"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K-selected </a:t>
            </a:r>
            <a:r>
              <a:rPr lang="en-US" sz="2800" dirty="0">
                <a:latin typeface="+mn-lt"/>
              </a:rPr>
              <a:t>species</a:t>
            </a:r>
            <a:endParaRPr lang="en-US" sz="2800" i="1" dirty="0">
              <a:latin typeface="+mn-lt"/>
            </a:endParaRPr>
          </a:p>
        </p:txBody>
      </p:sp>
      <p:cxnSp>
        <p:nvCxnSpPr>
          <p:cNvPr id="17" name="Straight Arrow Connector 16">
            <a:extLst>
              <a:ext uri="{FF2B5EF4-FFF2-40B4-BE49-F238E27FC236}">
                <a16:creationId xmlns:a16="http://schemas.microsoft.com/office/drawing/2014/main" id="{66876B78-F50D-A902-1A4D-301748F17779}"/>
              </a:ext>
            </a:extLst>
          </p:cNvPr>
          <p:cNvCxnSpPr>
            <a:cxnSpLocks/>
          </p:cNvCxnSpPr>
          <p:nvPr/>
        </p:nvCxnSpPr>
        <p:spPr>
          <a:xfrm>
            <a:off x="942109" y="2584982"/>
            <a:ext cx="290946" cy="12804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6EAD1A-EE40-06D3-DABE-2F11223A33E3}"/>
              </a:ext>
            </a:extLst>
          </p:cNvPr>
          <p:cNvCxnSpPr>
            <a:cxnSpLocks/>
          </p:cNvCxnSpPr>
          <p:nvPr/>
        </p:nvCxnSpPr>
        <p:spPr>
          <a:xfrm flipH="1">
            <a:off x="3246491" y="1856414"/>
            <a:ext cx="424964" cy="79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121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05"/>
          <a:stretch/>
        </p:blipFill>
        <p:spPr bwMode="auto">
          <a:xfrm>
            <a:off x="1423554" y="1702676"/>
            <a:ext cx="9081655" cy="435623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p:spTree>
    <p:extLst>
      <p:ext uri="{BB962C8B-B14F-4D97-AF65-F5344CB8AC3E}">
        <p14:creationId xmlns:p14="http://schemas.microsoft.com/office/powerpoint/2010/main" val="2071330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11"/>
          <a:stretch/>
        </p:blipFill>
        <p:spPr bwMode="auto">
          <a:xfrm>
            <a:off x="1423554" y="1713186"/>
            <a:ext cx="9081655" cy="43457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F6A7FB66-88F9-2856-E988-A092C3569AFF}"/>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7" name="Title 1">
                <a:extLst>
                  <a:ext uri="{FF2B5EF4-FFF2-40B4-BE49-F238E27FC236}">
                    <a16:creationId xmlns:a16="http://schemas.microsoft.com/office/drawing/2014/main" id="{F6A7FB66-88F9-2856-E988-A092C3569AFF}"/>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6164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6C5A3-B290-BE62-1EE2-C83B26AFE26A}"/>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Succession also occurs in microbial systems.</a:t>
            </a:r>
          </a:p>
        </p:txBody>
      </p:sp>
      <p:pic>
        <p:nvPicPr>
          <p:cNvPr id="22530" name="Picture 2">
            <a:extLst>
              <a:ext uri="{FF2B5EF4-FFF2-40B4-BE49-F238E27FC236}">
                <a16:creationId xmlns:a16="http://schemas.microsoft.com/office/drawing/2014/main" id="{F54748DD-3D43-776F-B365-50D93E21A60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33" t="57132" r="37054"/>
          <a:stretch/>
        </p:blipFill>
        <p:spPr bwMode="auto">
          <a:xfrm>
            <a:off x="272584" y="2330001"/>
            <a:ext cx="3868939" cy="29037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graphical user interface&#10;&#10;Description automatically generated">
            <a:extLst>
              <a:ext uri="{FF2B5EF4-FFF2-40B4-BE49-F238E27FC236}">
                <a16:creationId xmlns:a16="http://schemas.microsoft.com/office/drawing/2014/main" id="{22BF5DEF-0BEE-7418-7777-FD1649B4B6A2}"/>
              </a:ext>
            </a:extLst>
          </p:cNvPr>
          <p:cNvPicPr>
            <a:picLocks noChangeAspect="1"/>
          </p:cNvPicPr>
          <p:nvPr/>
        </p:nvPicPr>
        <p:blipFill rotWithShape="1">
          <a:blip r:embed="rId3"/>
          <a:srcRect t="7002" r="50450" b="1030"/>
          <a:stretch/>
        </p:blipFill>
        <p:spPr>
          <a:xfrm>
            <a:off x="4123524" y="2225452"/>
            <a:ext cx="3868939" cy="3320690"/>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9E9E01B1-5D5E-DFE8-01EE-E7AC6514D68F}"/>
              </a:ext>
            </a:extLst>
          </p:cNvPr>
          <p:cNvPicPr>
            <a:picLocks noChangeAspect="1"/>
          </p:cNvPicPr>
          <p:nvPr/>
        </p:nvPicPr>
        <p:blipFill rotWithShape="1">
          <a:blip r:embed="rId3"/>
          <a:srcRect l="52744" t="7002" b="6786"/>
          <a:stretch/>
        </p:blipFill>
        <p:spPr>
          <a:xfrm>
            <a:off x="8229599" y="2225452"/>
            <a:ext cx="3689817" cy="3112871"/>
          </a:xfrm>
          <a:prstGeom prst="rect">
            <a:avLst/>
          </a:prstGeom>
        </p:spPr>
      </p:pic>
      <p:sp>
        <p:nvSpPr>
          <p:cNvPr id="8" name="Title 1">
            <a:extLst>
              <a:ext uri="{FF2B5EF4-FFF2-40B4-BE49-F238E27FC236}">
                <a16:creationId xmlns:a16="http://schemas.microsoft.com/office/drawing/2014/main" id="{542F4229-38BA-3C1D-47A3-DB5289F2C095}"/>
              </a:ext>
            </a:extLst>
          </p:cNvPr>
          <p:cNvSpPr txBox="1">
            <a:spLocks/>
          </p:cNvSpPr>
          <p:nvPr/>
        </p:nvSpPr>
        <p:spPr>
          <a:xfrm>
            <a:off x="2479963" y="910782"/>
            <a:ext cx="7841674"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Here, the “</a:t>
            </a:r>
            <a:r>
              <a:rPr lang="en-US" sz="2600" b="1" i="1" dirty="0">
                <a:solidFill>
                  <a:srgbClr val="C00000"/>
                </a:solidFill>
                <a:latin typeface="+mn-lt"/>
              </a:rPr>
              <a:t>K-selected</a:t>
            </a:r>
            <a:r>
              <a:rPr lang="en-US" sz="2600" dirty="0">
                <a:latin typeface="+mn-lt"/>
              </a:rPr>
              <a:t>” superior competitor eventually replaces the “</a:t>
            </a:r>
            <a:r>
              <a:rPr lang="en-US" sz="2600" b="1" i="1" dirty="0">
                <a:solidFill>
                  <a:srgbClr val="C00000"/>
                </a:solidFill>
                <a:latin typeface="+mn-lt"/>
              </a:rPr>
              <a:t>r-selected</a:t>
            </a:r>
            <a:r>
              <a:rPr lang="en-US" sz="2600" dirty="0">
                <a:latin typeface="+mn-lt"/>
              </a:rPr>
              <a:t>” fast colonizer.</a:t>
            </a:r>
          </a:p>
        </p:txBody>
      </p:sp>
      <p:sp>
        <p:nvSpPr>
          <p:cNvPr id="9" name="TextBox 8">
            <a:extLst>
              <a:ext uri="{FF2B5EF4-FFF2-40B4-BE49-F238E27FC236}">
                <a16:creationId xmlns:a16="http://schemas.microsoft.com/office/drawing/2014/main" id="{BF9C30F1-A221-3608-9621-C4E3CD840D4D}"/>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Wetherington</a:t>
            </a:r>
            <a:r>
              <a:rPr lang="en-US" sz="1600" dirty="0">
                <a:cs typeface="Franklin Gothic Medium"/>
              </a:rPr>
              <a:t> et al. 2022. </a:t>
            </a:r>
            <a:r>
              <a:rPr lang="en-US" sz="1600" i="1" dirty="0">
                <a:cs typeface="Franklin Gothic Medium"/>
              </a:rPr>
              <a:t>BMC Biology</a:t>
            </a:r>
            <a:endParaRPr lang="en-US" sz="1600" dirty="0">
              <a:cs typeface="Franklin Gothic Medium"/>
            </a:endParaRPr>
          </a:p>
        </p:txBody>
      </p:sp>
    </p:spTree>
    <p:extLst>
      <p:ext uri="{BB962C8B-B14F-4D97-AF65-F5344CB8AC3E}">
        <p14:creationId xmlns:p14="http://schemas.microsoft.com/office/powerpoint/2010/main" val="2059999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360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2"/>
          <a:srcRect t="51635"/>
          <a:stretch/>
        </p:blipFill>
        <p:spPr>
          <a:xfrm>
            <a:off x="2990273" y="5399139"/>
            <a:ext cx="2946400" cy="1431156"/>
          </a:xfrm>
          <a:prstGeom prst="rect">
            <a:avLst/>
          </a:prstGeom>
        </p:spPr>
      </p:pic>
    </p:spTree>
    <p:extLst>
      <p:ext uri="{BB962C8B-B14F-4D97-AF65-F5344CB8AC3E}">
        <p14:creationId xmlns:p14="http://schemas.microsoft.com/office/powerpoint/2010/main" val="3906419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469015"/>
            <a:ext cx="6096000" cy="2677656"/>
          </a:xfrm>
          <a:prstGeom prst="rect">
            <a:avLst/>
          </a:prstGeom>
          <a:noFill/>
        </p:spPr>
        <p:txBody>
          <a:bodyPr wrap="square">
            <a:spAutoFit/>
          </a:bodyPr>
          <a:lstStyle/>
          <a:p>
            <a:pPr marL="457200" indent="-457200">
              <a:buFont typeface="Arial" panose="020B0604020202020204" pitchFamily="34" charset="0"/>
              <a:buChar char="•"/>
            </a:pPr>
            <a:r>
              <a:rPr lang="en-US" sz="2800" dirty="0"/>
              <a:t>Henry Gleason (1926) argued instead that chance favored the dispersal of nearby species into available habitat for succession, leading to </a:t>
            </a:r>
            <a:r>
              <a:rPr lang="en-US" sz="2800" b="1" dirty="0">
                <a:solidFill>
                  <a:srgbClr val="C00000"/>
                </a:solidFill>
              </a:rPr>
              <a:t>stochastic</a:t>
            </a:r>
            <a:r>
              <a:rPr lang="en-US" sz="2800" dirty="0"/>
              <a:t> assembly of communities</a:t>
            </a:r>
          </a:p>
          <a:p>
            <a:pPr marL="457200" indent="-457200">
              <a:buFont typeface="Arial" panose="020B0604020202020204" pitchFamily="34" charset="0"/>
              <a:buChar char="•"/>
            </a:pPr>
            <a:r>
              <a:rPr lang="en-US" sz="2800" dirty="0"/>
              <a:t>Closer to Cowles’ original thinking</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2"/>
          <a:srcRect t="51635"/>
          <a:stretch/>
        </p:blipFill>
        <p:spPr>
          <a:xfrm>
            <a:off x="2990273" y="5399139"/>
            <a:ext cx="2946400" cy="1431156"/>
          </a:xfrm>
          <a:prstGeom prst="rect">
            <a:avLst/>
          </a:prstGeom>
        </p:spPr>
      </p:pic>
      <p:pic>
        <p:nvPicPr>
          <p:cNvPr id="10" name="Content Placeholder 4" descr="Graphical user interface, application&#10;&#10;Description automatically generated">
            <a:extLst>
              <a:ext uri="{FF2B5EF4-FFF2-40B4-BE49-F238E27FC236}">
                <a16:creationId xmlns:a16="http://schemas.microsoft.com/office/drawing/2014/main" id="{51F99B76-2B67-BA54-443A-953AC9107E0B}"/>
              </a:ext>
            </a:extLst>
          </p:cNvPr>
          <p:cNvPicPr>
            <a:picLocks noChangeAspect="1"/>
          </p:cNvPicPr>
          <p:nvPr/>
        </p:nvPicPr>
        <p:blipFill rotWithShape="1">
          <a:blip r:embed="rId2"/>
          <a:srcRect b="51635"/>
          <a:stretch/>
        </p:blipFill>
        <p:spPr>
          <a:xfrm>
            <a:off x="7243870" y="4502077"/>
            <a:ext cx="3651853" cy="1773815"/>
          </a:xfrm>
          <a:prstGeom prst="rect">
            <a:avLst/>
          </a:prstGeom>
        </p:spPr>
      </p:pic>
    </p:spTree>
    <p:extLst>
      <p:ext uri="{BB962C8B-B14F-4D97-AF65-F5344CB8AC3E}">
        <p14:creationId xmlns:p14="http://schemas.microsoft.com/office/powerpoint/2010/main" val="3558252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A4990E21-37FD-76C1-7657-B1045A84D7D3}"/>
              </a:ext>
            </a:extLst>
          </p:cNvPr>
          <p:cNvPicPr>
            <a:picLocks noChangeAspect="1"/>
          </p:cNvPicPr>
          <p:nvPr/>
        </p:nvPicPr>
        <p:blipFill>
          <a:blip r:embed="rId2"/>
          <a:stretch>
            <a:fillRect/>
          </a:stretch>
        </p:blipFill>
        <p:spPr>
          <a:xfrm>
            <a:off x="3188800" y="1751724"/>
            <a:ext cx="4913182" cy="5106276"/>
          </a:xfrm>
          <a:prstGeom prst="rect">
            <a:avLst/>
          </a:prstGeom>
        </p:spPr>
      </p:pic>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5" name="Title 1">
            <a:extLst>
              <a:ext uri="{FF2B5EF4-FFF2-40B4-BE49-F238E27FC236}">
                <a16:creationId xmlns:a16="http://schemas.microsoft.com/office/drawing/2014/main" id="{A28DFC71-701F-78AC-B5BA-90658726F911}"/>
              </a:ext>
            </a:extLst>
          </p:cNvPr>
          <p:cNvSpPr txBox="1">
            <a:spLocks/>
          </p:cNvSpPr>
          <p:nvPr/>
        </p:nvSpPr>
        <p:spPr>
          <a:xfrm>
            <a:off x="3346755" y="1928689"/>
            <a:ext cx="1961225" cy="799090"/>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6411228" y="1955157"/>
            <a:ext cx="1563309" cy="7990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i="1" dirty="0">
                <a:solidFill>
                  <a:srgbClr val="C00000"/>
                </a:solidFill>
                <a:latin typeface="+mn-lt"/>
              </a:rPr>
              <a:t>K-selected </a:t>
            </a:r>
            <a:r>
              <a:rPr lang="en-US" sz="2100" dirty="0">
                <a:latin typeface="+mn-lt"/>
              </a:rPr>
              <a:t>species dominate</a:t>
            </a:r>
            <a:endParaRPr lang="en-US" sz="2100" i="1" dirty="0">
              <a:latin typeface="+mn-lt"/>
            </a:endParaRPr>
          </a:p>
        </p:txBody>
      </p:sp>
      <p:cxnSp>
        <p:nvCxnSpPr>
          <p:cNvPr id="7" name="Straight Arrow Connector 6">
            <a:extLst>
              <a:ext uri="{FF2B5EF4-FFF2-40B4-BE49-F238E27FC236}">
                <a16:creationId xmlns:a16="http://schemas.microsoft.com/office/drawing/2014/main" id="{C00E540F-19E0-C14A-3CCC-58694F623A8A}"/>
              </a:ext>
            </a:extLst>
          </p:cNvPr>
          <p:cNvCxnSpPr>
            <a:cxnSpLocks/>
          </p:cNvCxnSpPr>
          <p:nvPr/>
        </p:nvCxnSpPr>
        <p:spPr>
          <a:xfrm>
            <a:off x="3970454" y="2779079"/>
            <a:ext cx="181132"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530117-7FDC-6BBC-0C81-6BBFC5CAF71B}"/>
              </a:ext>
            </a:extLst>
          </p:cNvPr>
          <p:cNvCxnSpPr>
            <a:cxnSpLocks/>
          </p:cNvCxnSpPr>
          <p:nvPr/>
        </p:nvCxnSpPr>
        <p:spPr>
          <a:xfrm flipH="1">
            <a:off x="7073462" y="2779079"/>
            <a:ext cx="238843"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spTree>
    <p:extLst>
      <p:ext uri="{BB962C8B-B14F-4D97-AF65-F5344CB8AC3E}">
        <p14:creationId xmlns:p14="http://schemas.microsoft.com/office/powerpoint/2010/main" val="402879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40B040-8A65-99A0-D1FC-5A6A9A47ADDF}"/>
              </a:ext>
            </a:extLst>
          </p:cNvPr>
          <p:cNvSpPr/>
          <p:nvPr/>
        </p:nvSpPr>
        <p:spPr>
          <a:xfrm>
            <a:off x="222115" y="4078014"/>
            <a:ext cx="11747770" cy="277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898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pic>
        <p:nvPicPr>
          <p:cNvPr id="17" name="Picture 16" descr="Chart, diagram&#10;&#10;Description automatically generated">
            <a:extLst>
              <a:ext uri="{FF2B5EF4-FFF2-40B4-BE49-F238E27FC236}">
                <a16:creationId xmlns:a16="http://schemas.microsoft.com/office/drawing/2014/main" id="{030E7645-B0E7-B778-C9FB-B888D41D6A75}"/>
              </a:ext>
            </a:extLst>
          </p:cNvPr>
          <p:cNvPicPr>
            <a:picLocks noChangeAspect="1"/>
          </p:cNvPicPr>
          <p:nvPr/>
        </p:nvPicPr>
        <p:blipFill rotWithShape="1">
          <a:blip r:embed="rId2"/>
          <a:srcRect t="3757" r="3065"/>
          <a:stretch/>
        </p:blipFill>
        <p:spPr>
          <a:xfrm>
            <a:off x="5021575" y="1499725"/>
            <a:ext cx="4197294" cy="5287455"/>
          </a:xfrm>
          <a:prstGeom prst="rect">
            <a:avLst/>
          </a:prstGeom>
        </p:spPr>
      </p:pic>
      <p:pic>
        <p:nvPicPr>
          <p:cNvPr id="18" name="Picture 17" descr="Diagram, engineering drawing&#10;&#10;Description automatically generated">
            <a:extLst>
              <a:ext uri="{FF2B5EF4-FFF2-40B4-BE49-F238E27FC236}">
                <a16:creationId xmlns:a16="http://schemas.microsoft.com/office/drawing/2014/main" id="{C6A0C415-B858-47E7-D242-45D1CA659CF0}"/>
              </a:ext>
            </a:extLst>
          </p:cNvPr>
          <p:cNvPicPr>
            <a:picLocks noChangeAspect="1"/>
          </p:cNvPicPr>
          <p:nvPr/>
        </p:nvPicPr>
        <p:blipFill rotWithShape="1">
          <a:blip r:embed="rId3"/>
          <a:srcRect b="32213"/>
          <a:stretch/>
        </p:blipFill>
        <p:spPr>
          <a:xfrm>
            <a:off x="26680" y="3325773"/>
            <a:ext cx="4913182" cy="3461407"/>
          </a:xfrm>
          <a:prstGeom prst="rect">
            <a:avLst/>
          </a:prstGeom>
        </p:spPr>
      </p:pic>
      <p:sp>
        <p:nvSpPr>
          <p:cNvPr id="19" name="Title 1">
            <a:extLst>
              <a:ext uri="{FF2B5EF4-FFF2-40B4-BE49-F238E27FC236}">
                <a16:creationId xmlns:a16="http://schemas.microsoft.com/office/drawing/2014/main" id="{A4A8C1EE-92E2-9F32-E3DD-98B9C0335825}"/>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r-selected </a:t>
            </a:r>
            <a:r>
              <a:rPr lang="en-US" sz="1400" dirty="0">
                <a:latin typeface="+mn-lt"/>
              </a:rPr>
              <a:t>species dominate</a:t>
            </a:r>
          </a:p>
        </p:txBody>
      </p:sp>
      <p:sp>
        <p:nvSpPr>
          <p:cNvPr id="20" name="Title 1">
            <a:extLst>
              <a:ext uri="{FF2B5EF4-FFF2-40B4-BE49-F238E27FC236}">
                <a16:creationId xmlns:a16="http://schemas.microsoft.com/office/drawing/2014/main" id="{CD9C6E4C-8DC3-F451-E33D-445BC5075A7B}"/>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K-selected </a:t>
            </a:r>
            <a:r>
              <a:rPr lang="en-US" sz="1400" dirty="0">
                <a:latin typeface="+mn-lt"/>
              </a:rPr>
              <a:t>species dominate</a:t>
            </a:r>
            <a:endParaRPr lang="en-US" sz="1400" i="1" dirty="0">
              <a:latin typeface="+mn-lt"/>
            </a:endParaRPr>
          </a:p>
        </p:txBody>
      </p:sp>
      <p:pic>
        <p:nvPicPr>
          <p:cNvPr id="4100" name="Picture 4" descr="Heron Island, Heron Island – Updated 2023 Prices">
            <a:extLst>
              <a:ext uri="{FF2B5EF4-FFF2-40B4-BE49-F238E27FC236}">
                <a16:creationId xmlns:a16="http://schemas.microsoft.com/office/drawing/2014/main" id="{59C01751-220E-1974-D94C-47D0876DD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9822" y="1649124"/>
            <a:ext cx="3182516" cy="21178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B37D7B-7355-D224-E5E3-8C189868802F}"/>
              </a:ext>
            </a:extLst>
          </p:cNvPr>
          <p:cNvSpPr txBox="1"/>
          <p:nvPr/>
        </p:nvSpPr>
        <p:spPr>
          <a:xfrm>
            <a:off x="9900744" y="3647155"/>
            <a:ext cx="2096813" cy="338554"/>
          </a:xfrm>
          <a:prstGeom prst="rect">
            <a:avLst/>
          </a:prstGeom>
          <a:noFill/>
        </p:spPr>
        <p:txBody>
          <a:bodyPr wrap="square" rtlCol="0">
            <a:spAutoFit/>
          </a:bodyPr>
          <a:lstStyle/>
          <a:p>
            <a:pPr algn="r"/>
            <a:r>
              <a:rPr lang="en-US" sz="1600" dirty="0">
                <a:cs typeface="Franklin Gothic Medium"/>
              </a:rPr>
              <a:t>Heron Island, Australia</a:t>
            </a:r>
          </a:p>
        </p:txBody>
      </p:sp>
      <p:sp>
        <p:nvSpPr>
          <p:cNvPr id="5" name="Title 1">
            <a:extLst>
              <a:ext uri="{FF2B5EF4-FFF2-40B4-BE49-F238E27FC236}">
                <a16:creationId xmlns:a16="http://schemas.microsoft.com/office/drawing/2014/main" id="{550C3782-18F9-5C12-E990-64264F3B47BD}"/>
              </a:ext>
            </a:extLst>
          </p:cNvPr>
          <p:cNvSpPr txBox="1">
            <a:spLocks/>
          </p:cNvSpPr>
          <p:nvPr/>
        </p:nvSpPr>
        <p:spPr>
          <a:xfrm>
            <a:off x="9553129" y="4490532"/>
            <a:ext cx="2096813"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seems to be correct!</a:t>
            </a:r>
            <a:endParaRPr lang="en-US" sz="2100" i="1" dirty="0">
              <a:latin typeface="+mn-lt"/>
            </a:endParaRPr>
          </a:p>
        </p:txBody>
      </p:sp>
      <p:cxnSp>
        <p:nvCxnSpPr>
          <p:cNvPr id="6" name="Straight Arrow Connector 5">
            <a:extLst>
              <a:ext uri="{FF2B5EF4-FFF2-40B4-BE49-F238E27FC236}">
                <a16:creationId xmlns:a16="http://schemas.microsoft.com/office/drawing/2014/main" id="{6895E2AE-2192-2623-E376-386072AE4FA6}"/>
              </a:ext>
            </a:extLst>
          </p:cNvPr>
          <p:cNvCxnSpPr>
            <a:cxnSpLocks/>
          </p:cNvCxnSpPr>
          <p:nvPr/>
        </p:nvCxnSpPr>
        <p:spPr>
          <a:xfrm flipH="1">
            <a:off x="9238714" y="4920440"/>
            <a:ext cx="524994" cy="272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203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engineering drawing&#10;&#10;Description automatically generated">
            <a:extLst>
              <a:ext uri="{FF2B5EF4-FFF2-40B4-BE49-F238E27FC236}">
                <a16:creationId xmlns:a16="http://schemas.microsoft.com/office/drawing/2014/main" id="{E7A51592-572D-E6F5-40CB-7344B8953AE3}"/>
              </a:ext>
            </a:extLst>
          </p:cNvPr>
          <p:cNvPicPr>
            <a:picLocks noChangeAspect="1"/>
          </p:cNvPicPr>
          <p:nvPr/>
        </p:nvPicPr>
        <p:blipFill rotWithShape="1">
          <a:blip r:embed="rId2"/>
          <a:srcRect b="32213"/>
          <a:stretch/>
        </p:blipFill>
        <p:spPr>
          <a:xfrm>
            <a:off x="26680" y="3325773"/>
            <a:ext cx="4913182" cy="3461407"/>
          </a:xfrm>
          <a:prstGeom prst="rect">
            <a:avLst/>
          </a:prstGeom>
        </p:spPr>
      </p:pic>
      <p:sp>
        <p:nvSpPr>
          <p:cNvPr id="5" name="Title 1">
            <a:extLst>
              <a:ext uri="{FF2B5EF4-FFF2-40B4-BE49-F238E27FC236}">
                <a16:creationId xmlns:a16="http://schemas.microsoft.com/office/drawing/2014/main" id="{A28DFC71-701F-78AC-B5BA-90658726F911}"/>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r-selected </a:t>
            </a:r>
            <a:r>
              <a:rPr lang="en-US" sz="14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K-selected </a:t>
            </a:r>
            <a:r>
              <a:rPr lang="en-US" sz="1400" dirty="0">
                <a:latin typeface="+mn-lt"/>
              </a:rPr>
              <a:t>species dominate</a:t>
            </a:r>
            <a:endParaRPr lang="en-US" sz="1400" i="1" dirty="0">
              <a:latin typeface="+mn-lt"/>
            </a:endParaRPr>
          </a:p>
        </p:txBody>
      </p:sp>
      <p:sp>
        <p:nvSpPr>
          <p:cNvPr id="2" name="Title 1">
            <a:extLst>
              <a:ext uri="{FF2B5EF4-FFF2-40B4-BE49-F238E27FC236}">
                <a16:creationId xmlns:a16="http://schemas.microsoft.com/office/drawing/2014/main" id="{D4B414E0-1122-9770-E814-62FDAF66DDC5}"/>
              </a:ext>
            </a:extLst>
          </p:cNvPr>
          <p:cNvSpPr txBox="1">
            <a:spLocks/>
          </p:cNvSpPr>
          <p:nvPr/>
        </p:nvSpPr>
        <p:spPr>
          <a:xfrm>
            <a:off x="561109" y="4759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3" name="TextBox 2">
            <a:extLst>
              <a:ext uri="{FF2B5EF4-FFF2-40B4-BE49-F238E27FC236}">
                <a16:creationId xmlns:a16="http://schemas.microsoft.com/office/drawing/2014/main" id="{1129B746-F675-6581-72AD-D486B29E60AF}"/>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Schwik</a:t>
            </a:r>
            <a:r>
              <a:rPr lang="en-US" sz="1600" dirty="0">
                <a:cs typeface="Franklin Gothic Medium"/>
              </a:rPr>
              <a:t> et al. 1997. </a:t>
            </a:r>
            <a:r>
              <a:rPr lang="en-US" sz="1600" i="1" dirty="0">
                <a:cs typeface="Franklin Gothic Medium"/>
              </a:rPr>
              <a:t>Plant Ecology</a:t>
            </a:r>
            <a:endParaRPr lang="en-US" sz="1600" dirty="0">
              <a:cs typeface="Franklin Gothic Medium"/>
            </a:endParaRPr>
          </a:p>
        </p:txBody>
      </p:sp>
      <p:pic>
        <p:nvPicPr>
          <p:cNvPr id="8" name="Picture 7" descr="Chart&#10;&#10;Description automatically generated">
            <a:extLst>
              <a:ext uri="{FF2B5EF4-FFF2-40B4-BE49-F238E27FC236}">
                <a16:creationId xmlns:a16="http://schemas.microsoft.com/office/drawing/2014/main" id="{6FFDB22D-D07F-C9D8-2F99-532D111727C7}"/>
              </a:ext>
            </a:extLst>
          </p:cNvPr>
          <p:cNvPicPr>
            <a:picLocks noChangeAspect="1"/>
          </p:cNvPicPr>
          <p:nvPr/>
        </p:nvPicPr>
        <p:blipFill>
          <a:blip r:embed="rId3"/>
          <a:stretch>
            <a:fillRect/>
          </a:stretch>
        </p:blipFill>
        <p:spPr>
          <a:xfrm>
            <a:off x="8208579" y="3067339"/>
            <a:ext cx="3416300" cy="3314700"/>
          </a:xfrm>
          <a:prstGeom prst="rect">
            <a:avLst/>
          </a:prstGeom>
        </p:spPr>
      </p:pic>
      <p:pic>
        <p:nvPicPr>
          <p:cNvPr id="1026" name="Picture 2" descr="What Does 'Fynbos' Mean in Wine? | Wine Enthusiast">
            <a:extLst>
              <a:ext uri="{FF2B5EF4-FFF2-40B4-BE49-F238E27FC236}">
                <a16:creationId xmlns:a16="http://schemas.microsoft.com/office/drawing/2014/main" id="{E4CBC0EE-214C-C47A-C6E9-23203F970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279" y="3429000"/>
            <a:ext cx="3416300" cy="22775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E14821F-96FE-CF39-F550-87EF3605F625}"/>
              </a:ext>
            </a:extLst>
          </p:cNvPr>
          <p:cNvSpPr txBox="1">
            <a:spLocks/>
          </p:cNvSpPr>
          <p:nvPr/>
        </p:nvSpPr>
        <p:spPr>
          <a:xfrm>
            <a:off x="6099048" y="2029954"/>
            <a:ext cx="3128146"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is not so well-supported empirically!</a:t>
            </a:r>
            <a:endParaRPr lang="en-US" sz="2100" i="1" dirty="0">
              <a:latin typeface="+mn-lt"/>
            </a:endParaRPr>
          </a:p>
        </p:txBody>
      </p:sp>
      <p:cxnSp>
        <p:nvCxnSpPr>
          <p:cNvPr id="11" name="Straight Arrow Connector 10">
            <a:extLst>
              <a:ext uri="{FF2B5EF4-FFF2-40B4-BE49-F238E27FC236}">
                <a16:creationId xmlns:a16="http://schemas.microsoft.com/office/drawing/2014/main" id="{A21100C8-B933-FDDD-7927-76E6DA29DBCA}"/>
              </a:ext>
            </a:extLst>
          </p:cNvPr>
          <p:cNvCxnSpPr>
            <a:cxnSpLocks/>
          </p:cNvCxnSpPr>
          <p:nvPr/>
        </p:nvCxnSpPr>
        <p:spPr>
          <a:xfrm>
            <a:off x="9227194" y="2663359"/>
            <a:ext cx="412118" cy="337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967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
        <p:nvSpPr>
          <p:cNvPr id="3" name="Title 1">
            <a:extLst>
              <a:ext uri="{FF2B5EF4-FFF2-40B4-BE49-F238E27FC236}">
                <a16:creationId xmlns:a16="http://schemas.microsoft.com/office/drawing/2014/main" id="{1097DB08-85B2-AB07-7043-F9C004863E19}"/>
              </a:ext>
            </a:extLst>
          </p:cNvPr>
          <p:cNvSpPr txBox="1">
            <a:spLocks/>
          </p:cNvSpPr>
          <p:nvPr/>
        </p:nvSpPr>
        <p:spPr>
          <a:xfrm>
            <a:off x="0" y="11393"/>
            <a:ext cx="12192000" cy="50759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The </a:t>
            </a:r>
            <a:r>
              <a:rPr lang="en-US" sz="2200" b="1" dirty="0">
                <a:solidFill>
                  <a:srgbClr val="C00000"/>
                </a:solidFill>
                <a:latin typeface="+mn-lt"/>
              </a:rPr>
              <a:t>IDH </a:t>
            </a:r>
            <a:r>
              <a:rPr lang="en-US" sz="2200" dirty="0">
                <a:latin typeface="+mn-lt"/>
              </a:rPr>
              <a:t>gives an example of a model that is often wrong but still useful in generating testable hypotheses.</a:t>
            </a:r>
          </a:p>
        </p:txBody>
      </p:sp>
    </p:spTree>
    <p:extLst>
      <p:ext uri="{BB962C8B-B14F-4D97-AF65-F5344CB8AC3E}">
        <p14:creationId xmlns:p14="http://schemas.microsoft.com/office/powerpoint/2010/main" val="4269514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spTree>
    <p:extLst>
      <p:ext uri="{BB962C8B-B14F-4D97-AF65-F5344CB8AC3E}">
        <p14:creationId xmlns:p14="http://schemas.microsoft.com/office/powerpoint/2010/main" val="1334405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1328602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Tree>
    <p:extLst>
      <p:ext uri="{BB962C8B-B14F-4D97-AF65-F5344CB8AC3E}">
        <p14:creationId xmlns:p14="http://schemas.microsoft.com/office/powerpoint/2010/main" val="316730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761465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2470A0-1859-0837-53A8-C7B944770931}"/>
              </a:ext>
            </a:extLst>
          </p:cNvPr>
          <p:cNvCxnSpPr>
            <a:cxnSpLocks/>
            <a:stCxn id="14" idx="0"/>
          </p:cNvCxnSpPr>
          <p:nvPr/>
        </p:nvCxnSpPr>
        <p:spPr>
          <a:xfrm flipV="1">
            <a:off x="2021709" y="2969744"/>
            <a:ext cx="0" cy="1631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
        <p:nvSpPr>
          <p:cNvPr id="14" name="TextBox 13">
            <a:extLst>
              <a:ext uri="{FF2B5EF4-FFF2-40B4-BE49-F238E27FC236}">
                <a16:creationId xmlns:a16="http://schemas.microsoft.com/office/drawing/2014/main" id="{A16EF665-F199-2C39-6CF4-6DB2A81D876C}"/>
              </a:ext>
            </a:extLst>
          </p:cNvPr>
          <p:cNvSpPr txBox="1"/>
          <p:nvPr/>
        </p:nvSpPr>
        <p:spPr>
          <a:xfrm>
            <a:off x="1047213" y="4601216"/>
            <a:ext cx="1948991" cy="1569660"/>
          </a:xfrm>
          <a:prstGeom prst="rect">
            <a:avLst/>
          </a:prstGeom>
          <a:noFill/>
        </p:spPr>
        <p:txBody>
          <a:bodyPr wrap="square" rtlCol="0">
            <a:spAutoFit/>
          </a:bodyPr>
          <a:lstStyle/>
          <a:p>
            <a:pPr algn="ctr"/>
            <a:r>
              <a:rPr lang="en-US" sz="1600" dirty="0">
                <a:cs typeface="Franklin Gothic Medium"/>
              </a:rPr>
              <a:t>constant based on unit of area </a:t>
            </a:r>
          </a:p>
          <a:p>
            <a:pPr algn="ctr"/>
            <a:r>
              <a:rPr lang="en-US" sz="1600" dirty="0">
                <a:cs typeface="Franklin Gothic Medium"/>
              </a:rPr>
              <a:t>(standardizes to expected number of species per single unit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2043266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3959803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pic>
        <p:nvPicPr>
          <p:cNvPr id="7" name="Picture 6" descr="Diagram&#10;&#10;Description automatically generated">
            <a:extLst>
              <a:ext uri="{FF2B5EF4-FFF2-40B4-BE49-F238E27FC236}">
                <a16:creationId xmlns:a16="http://schemas.microsoft.com/office/drawing/2014/main" id="{F5C332EC-B52B-9D6E-6DB8-117D273394EB}"/>
              </a:ext>
            </a:extLst>
          </p:cNvPr>
          <p:cNvPicPr>
            <a:picLocks noChangeAspect="1"/>
          </p:cNvPicPr>
          <p:nvPr/>
        </p:nvPicPr>
        <p:blipFill>
          <a:blip r:embed="rId2"/>
          <a:stretch>
            <a:fillRect/>
          </a:stretch>
        </p:blipFill>
        <p:spPr>
          <a:xfrm>
            <a:off x="5438655" y="1619951"/>
            <a:ext cx="5177824" cy="2510756"/>
          </a:xfrm>
          <a:prstGeom prst="rect">
            <a:avLst/>
          </a:prstGeom>
        </p:spPr>
      </p:pic>
      <p:sp>
        <p:nvSpPr>
          <p:cNvPr id="8" name="TextBox 7">
            <a:extLst>
              <a:ext uri="{FF2B5EF4-FFF2-40B4-BE49-F238E27FC236}">
                <a16:creationId xmlns:a16="http://schemas.microsoft.com/office/drawing/2014/main" id="{5422F7A9-0716-5A1A-7B47-74DFFA3E4DCC}"/>
              </a:ext>
            </a:extLst>
          </p:cNvPr>
          <p:cNvSpPr txBox="1"/>
          <p:nvPr/>
        </p:nvSpPr>
        <p:spPr>
          <a:xfrm>
            <a:off x="5579590" y="1450674"/>
            <a:ext cx="3687462" cy="338554"/>
          </a:xfrm>
          <a:prstGeom prst="rect">
            <a:avLst/>
          </a:prstGeom>
          <a:noFill/>
        </p:spPr>
        <p:txBody>
          <a:bodyPr wrap="square" rtlCol="0">
            <a:spAutoFit/>
          </a:bodyPr>
          <a:lstStyle/>
          <a:p>
            <a:pPr algn="r"/>
            <a:r>
              <a:rPr lang="en-US" sz="1600" b="1" dirty="0">
                <a:cs typeface="Franklin Gothic Medium"/>
              </a:rPr>
              <a:t>Plant species of the Galapagos islands</a:t>
            </a:r>
          </a:p>
        </p:txBody>
      </p:sp>
      <p:pic>
        <p:nvPicPr>
          <p:cNvPr id="10" name="Picture 9" descr="A picture containing text, antenna&#10;&#10;Description automatically generated">
            <a:extLst>
              <a:ext uri="{FF2B5EF4-FFF2-40B4-BE49-F238E27FC236}">
                <a16:creationId xmlns:a16="http://schemas.microsoft.com/office/drawing/2014/main" id="{DB5822DD-A522-F837-132A-1AE9087C8BB6}"/>
              </a:ext>
            </a:extLst>
          </p:cNvPr>
          <p:cNvPicPr>
            <a:picLocks noChangeAspect="1"/>
          </p:cNvPicPr>
          <p:nvPr/>
        </p:nvPicPr>
        <p:blipFill rotWithShape="1">
          <a:blip r:embed="rId3"/>
          <a:srcRect t="12037"/>
          <a:stretch/>
        </p:blipFill>
        <p:spPr>
          <a:xfrm>
            <a:off x="5430279" y="4252724"/>
            <a:ext cx="5923521" cy="2605276"/>
          </a:xfrm>
          <a:prstGeom prst="rect">
            <a:avLst/>
          </a:prstGeom>
        </p:spPr>
      </p:pic>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
        <p:nvSpPr>
          <p:cNvPr id="12" name="TextBox 11">
            <a:extLst>
              <a:ext uri="{FF2B5EF4-FFF2-40B4-BE49-F238E27FC236}">
                <a16:creationId xmlns:a16="http://schemas.microsoft.com/office/drawing/2014/main" id="{AA1C64F9-3531-F595-FB11-7D96E1041CE1}"/>
              </a:ext>
            </a:extLst>
          </p:cNvPr>
          <p:cNvSpPr txBox="1"/>
          <p:nvPr/>
        </p:nvSpPr>
        <p:spPr>
          <a:xfrm>
            <a:off x="5579590" y="4259065"/>
            <a:ext cx="4395916" cy="338554"/>
          </a:xfrm>
          <a:prstGeom prst="rect">
            <a:avLst/>
          </a:prstGeom>
          <a:noFill/>
        </p:spPr>
        <p:txBody>
          <a:bodyPr wrap="square" rtlCol="0">
            <a:spAutoFit/>
          </a:bodyPr>
          <a:lstStyle/>
          <a:p>
            <a:pPr algn="r"/>
            <a:r>
              <a:rPr lang="en-US" sz="1600" b="1" dirty="0">
                <a:cs typeface="Franklin Gothic Medium"/>
              </a:rPr>
              <a:t>Bird species of Madagascar and the Comoros</a:t>
            </a:r>
          </a:p>
        </p:txBody>
      </p:sp>
      <p:sp>
        <p:nvSpPr>
          <p:cNvPr id="9" name="Content Placeholder 2">
            <a:extLst>
              <a:ext uri="{FF2B5EF4-FFF2-40B4-BE49-F238E27FC236}">
                <a16:creationId xmlns:a16="http://schemas.microsoft.com/office/drawing/2014/main" id="{7B18CCA9-AFE1-627A-54C4-EDB2766905DB}"/>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406388-1C72-BFB7-BB60-2C62C77CD65E}"/>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13" name="TextBox 12">
                <a:extLst>
                  <a:ext uri="{FF2B5EF4-FFF2-40B4-BE49-F238E27FC236}">
                    <a16:creationId xmlns:a16="http://schemas.microsoft.com/office/drawing/2014/main" id="{4B406388-1C72-BFB7-BB60-2C62C77CD65E}"/>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4"/>
                <a:stretch>
                  <a:fillRect l="-6936" b="-4444"/>
                </a:stretch>
              </a:blipFill>
            </p:spPr>
            <p:txBody>
              <a:bodyPr/>
              <a:lstStyle/>
              <a:p>
                <a:r>
                  <a:rPr lang="en-US">
                    <a:noFill/>
                  </a:rPr>
                  <a:t> </a:t>
                </a:r>
              </a:p>
            </p:txBody>
          </p:sp>
        </mc:Fallback>
      </mc:AlternateContent>
    </p:spTree>
    <p:extLst>
      <p:ext uri="{BB962C8B-B14F-4D97-AF65-F5344CB8AC3E}">
        <p14:creationId xmlns:p14="http://schemas.microsoft.com/office/powerpoint/2010/main" val="1867508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40B040-8A65-99A0-D1FC-5A6A9A47ADDF}"/>
              </a:ext>
            </a:extLst>
          </p:cNvPr>
          <p:cNvSpPr/>
          <p:nvPr/>
        </p:nvSpPr>
        <p:spPr>
          <a:xfrm>
            <a:off x="222115" y="4876800"/>
            <a:ext cx="1174777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562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2"/>
                <a:stretch>
                  <a:fillRect l="-6936" b="-444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Newmark 1986. </a:t>
            </a:r>
            <a:r>
              <a:rPr lang="en-US" sz="1600" i="1" dirty="0">
                <a:cs typeface="Franklin Gothic Medium"/>
              </a:rPr>
              <a:t>Biological Journal of the Linnean Society.</a:t>
            </a:r>
            <a:endParaRPr lang="en-US" sz="1600" dirty="0">
              <a:cs typeface="Franklin Gothic Medium"/>
            </a:endParaRPr>
          </a:p>
        </p:txBody>
      </p:sp>
      <p:pic>
        <p:nvPicPr>
          <p:cNvPr id="13" name="Picture 12" descr="Chart, scatter chart&#10;&#10;Description automatically generated">
            <a:extLst>
              <a:ext uri="{FF2B5EF4-FFF2-40B4-BE49-F238E27FC236}">
                <a16:creationId xmlns:a16="http://schemas.microsoft.com/office/drawing/2014/main" id="{A6F25CFA-BBD1-C8A9-BA65-4FEB1CA39B21}"/>
              </a:ext>
            </a:extLst>
          </p:cNvPr>
          <p:cNvPicPr>
            <a:picLocks noChangeAspect="1"/>
          </p:cNvPicPr>
          <p:nvPr/>
        </p:nvPicPr>
        <p:blipFill rotWithShape="1">
          <a:blip r:embed="rId3"/>
          <a:srcRect t="2468"/>
          <a:stretch/>
        </p:blipFill>
        <p:spPr>
          <a:xfrm>
            <a:off x="8369836" y="1800692"/>
            <a:ext cx="3687462" cy="4738509"/>
          </a:xfrm>
          <a:prstGeom prst="rect">
            <a:avLst/>
          </a:prstGeom>
        </p:spPr>
      </p:pic>
      <p:sp>
        <p:nvSpPr>
          <p:cNvPr id="14" name="TextBox 13">
            <a:extLst>
              <a:ext uri="{FF2B5EF4-FFF2-40B4-BE49-F238E27FC236}">
                <a16:creationId xmlns:a16="http://schemas.microsoft.com/office/drawing/2014/main" id="{BA355368-DC41-2569-6909-69B4AAC691A6}"/>
              </a:ext>
            </a:extLst>
          </p:cNvPr>
          <p:cNvSpPr txBox="1"/>
          <p:nvPr/>
        </p:nvSpPr>
        <p:spPr>
          <a:xfrm>
            <a:off x="6765788" y="1481893"/>
            <a:ext cx="3687462" cy="584775"/>
          </a:xfrm>
          <a:prstGeom prst="rect">
            <a:avLst/>
          </a:prstGeom>
          <a:noFill/>
        </p:spPr>
        <p:txBody>
          <a:bodyPr wrap="square" rtlCol="0">
            <a:spAutoFit/>
          </a:bodyPr>
          <a:lstStyle/>
          <a:p>
            <a:pPr algn="r"/>
            <a:r>
              <a:rPr lang="en-US" sz="1600" b="1" dirty="0">
                <a:cs typeface="Franklin Gothic Medium"/>
              </a:rPr>
              <a:t>Mammal species of western US national parks</a:t>
            </a:r>
          </a:p>
        </p:txBody>
      </p:sp>
      <p:pic>
        <p:nvPicPr>
          <p:cNvPr id="15" name="Picture 14" descr="Diagram&#10;&#10;Description automatically generated">
            <a:extLst>
              <a:ext uri="{FF2B5EF4-FFF2-40B4-BE49-F238E27FC236}">
                <a16:creationId xmlns:a16="http://schemas.microsoft.com/office/drawing/2014/main" id="{A80E2B7C-78E7-DF76-E265-32E0F01EFDC4}"/>
              </a:ext>
            </a:extLst>
          </p:cNvPr>
          <p:cNvPicPr>
            <a:picLocks noChangeAspect="1"/>
          </p:cNvPicPr>
          <p:nvPr/>
        </p:nvPicPr>
        <p:blipFill rotWithShape="1">
          <a:blip r:embed="rId4"/>
          <a:srcRect t="2161"/>
          <a:stretch/>
        </p:blipFill>
        <p:spPr>
          <a:xfrm>
            <a:off x="5459260" y="1872639"/>
            <a:ext cx="2935290" cy="4257310"/>
          </a:xfrm>
          <a:prstGeom prst="rect">
            <a:avLst/>
          </a:prstGeom>
        </p:spPr>
      </p:pic>
    </p:spTree>
    <p:extLst>
      <p:ext uri="{BB962C8B-B14F-4D97-AF65-F5344CB8AC3E}">
        <p14:creationId xmlns:p14="http://schemas.microsoft.com/office/powerpoint/2010/main" val="4072607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248033" y="209015"/>
            <a:ext cx="9106930" cy="18563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We can use the </a:t>
            </a:r>
            <a:r>
              <a:rPr lang="en-US" sz="3200" b="1" dirty="0">
                <a:solidFill>
                  <a:srgbClr val="C00000"/>
                </a:solidFill>
                <a:latin typeface="+mn-lt"/>
              </a:rPr>
              <a:t>species-area relationship</a:t>
            </a:r>
            <a:r>
              <a:rPr lang="en-US" sz="3200" dirty="0">
                <a:latin typeface="+mn-lt"/>
              </a:rPr>
              <a:t> (</a:t>
            </a:r>
            <a:r>
              <a:rPr lang="en-US" sz="3200" b="1" dirty="0">
                <a:solidFill>
                  <a:srgbClr val="C00000"/>
                </a:solidFill>
                <a:latin typeface="+mn-lt"/>
              </a:rPr>
              <a:t>SAR</a:t>
            </a:r>
            <a:r>
              <a:rPr lang="en-US" sz="3200" dirty="0">
                <a:latin typeface="+mn-lt"/>
              </a:rPr>
              <a:t>) to build </a:t>
            </a:r>
            <a:r>
              <a:rPr lang="en-US" sz="3200" b="1" dirty="0">
                <a:solidFill>
                  <a:srgbClr val="C00000"/>
                </a:solidFill>
                <a:latin typeface="+mn-lt"/>
              </a:rPr>
              <a:t>species accumulation curves </a:t>
            </a:r>
            <a:r>
              <a:rPr lang="en-US" sz="3200" dirty="0">
                <a:latin typeface="+mn-lt"/>
              </a:rPr>
              <a:t>to understand if we have representatively sampled a population in field studies.</a:t>
            </a:r>
          </a:p>
        </p:txBody>
      </p:sp>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Thompson 2003. </a:t>
            </a:r>
            <a:r>
              <a:rPr lang="en-US" sz="1600" i="1" dirty="0">
                <a:cs typeface="Franklin Gothic Medium"/>
              </a:rPr>
              <a:t>Animal Ecology.</a:t>
            </a:r>
            <a:endParaRPr lang="en-US" sz="1600" dirty="0">
              <a:cs typeface="Franklin Gothic Medium"/>
            </a:endParaRPr>
          </a:p>
        </p:txBody>
      </p:sp>
      <p:pic>
        <p:nvPicPr>
          <p:cNvPr id="10" name="Picture 9" descr="Diagram&#10;&#10;Description automatically generated">
            <a:extLst>
              <a:ext uri="{FF2B5EF4-FFF2-40B4-BE49-F238E27FC236}">
                <a16:creationId xmlns:a16="http://schemas.microsoft.com/office/drawing/2014/main" id="{05379AF9-6B9E-B34F-1401-98745F06E30B}"/>
              </a:ext>
            </a:extLst>
          </p:cNvPr>
          <p:cNvPicPr>
            <a:picLocks noChangeAspect="1"/>
          </p:cNvPicPr>
          <p:nvPr/>
        </p:nvPicPr>
        <p:blipFill rotWithShape="1">
          <a:blip r:embed="rId2"/>
          <a:srcRect l="4908" t="5373" r="6409" b="2353"/>
          <a:stretch/>
        </p:blipFill>
        <p:spPr>
          <a:xfrm>
            <a:off x="3171361" y="2129230"/>
            <a:ext cx="5597610" cy="4628862"/>
          </a:xfrm>
          <a:prstGeom prst="rect">
            <a:avLst/>
          </a:prstGeom>
        </p:spPr>
      </p:pic>
      <p:pic>
        <p:nvPicPr>
          <p:cNvPr id="20482" name="Picture 2" descr="Make A Pitfall Trap - Raritan Headwaters">
            <a:extLst>
              <a:ext uri="{FF2B5EF4-FFF2-40B4-BE49-F238E27FC236}">
                <a16:creationId xmlns:a16="http://schemas.microsoft.com/office/drawing/2014/main" id="{EDAAADE5-B9F9-FDA1-62AD-9FE9DE680A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43" t="14076" r="14635"/>
          <a:stretch/>
        </p:blipFill>
        <p:spPr bwMode="auto">
          <a:xfrm>
            <a:off x="9020640" y="3663778"/>
            <a:ext cx="3034539" cy="27423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15" descr="Map&#10;&#10;Description automatically generated">
            <a:extLst>
              <a:ext uri="{FF2B5EF4-FFF2-40B4-BE49-F238E27FC236}">
                <a16:creationId xmlns:a16="http://schemas.microsoft.com/office/drawing/2014/main" id="{29BD09AA-2A3D-286A-F7AE-6D513BFD458C}"/>
              </a:ext>
            </a:extLst>
          </p:cNvPr>
          <p:cNvPicPr>
            <a:picLocks noChangeAspect="1"/>
          </p:cNvPicPr>
          <p:nvPr/>
        </p:nvPicPr>
        <p:blipFill>
          <a:blip r:embed="rId4"/>
          <a:stretch>
            <a:fillRect/>
          </a:stretch>
        </p:blipFill>
        <p:spPr>
          <a:xfrm>
            <a:off x="227810" y="2876341"/>
            <a:ext cx="2311400" cy="2832100"/>
          </a:xfrm>
          <a:prstGeom prst="rect">
            <a:avLst/>
          </a:prstGeom>
        </p:spPr>
      </p:pic>
      <p:sp>
        <p:nvSpPr>
          <p:cNvPr id="19" name="TextBox 18">
            <a:extLst>
              <a:ext uri="{FF2B5EF4-FFF2-40B4-BE49-F238E27FC236}">
                <a16:creationId xmlns:a16="http://schemas.microsoft.com/office/drawing/2014/main" id="{7B171221-AC64-5BA7-86A6-BA65892F62D6}"/>
              </a:ext>
            </a:extLst>
          </p:cNvPr>
          <p:cNvSpPr txBox="1"/>
          <p:nvPr/>
        </p:nvSpPr>
        <p:spPr>
          <a:xfrm>
            <a:off x="4692136" y="6406127"/>
            <a:ext cx="3369962"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individuals captured</a:t>
            </a:r>
          </a:p>
        </p:txBody>
      </p:sp>
      <p:sp>
        <p:nvSpPr>
          <p:cNvPr id="20" name="TextBox 19">
            <a:extLst>
              <a:ext uri="{FF2B5EF4-FFF2-40B4-BE49-F238E27FC236}">
                <a16:creationId xmlns:a16="http://schemas.microsoft.com/office/drawing/2014/main" id="{DFE6BA55-5207-74E2-C905-213A05EE95C8}"/>
              </a:ext>
            </a:extLst>
          </p:cNvPr>
          <p:cNvSpPr txBox="1"/>
          <p:nvPr/>
        </p:nvSpPr>
        <p:spPr>
          <a:xfrm rot="16200000">
            <a:off x="1895687" y="4123114"/>
            <a:ext cx="2726037"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species captured</a:t>
            </a:r>
          </a:p>
        </p:txBody>
      </p:sp>
    </p:spTree>
    <p:extLst>
      <p:ext uri="{BB962C8B-B14F-4D97-AF65-F5344CB8AC3E}">
        <p14:creationId xmlns:p14="http://schemas.microsoft.com/office/powerpoint/2010/main" val="2693420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702" y="149661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42123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315" y="202125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3" name="Title 1">
            <a:extLst>
              <a:ext uri="{FF2B5EF4-FFF2-40B4-BE49-F238E27FC236}">
                <a16:creationId xmlns:a16="http://schemas.microsoft.com/office/drawing/2014/main" id="{1D4422AC-5B65-99E2-FC3E-079317F125F3}"/>
              </a:ext>
            </a:extLst>
          </p:cNvPr>
          <p:cNvSpPr txBox="1">
            <a:spLocks/>
          </p:cNvSpPr>
          <p:nvPr/>
        </p:nvSpPr>
        <p:spPr>
          <a:xfrm>
            <a:off x="778476" y="1256072"/>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This theory offers a null model for the number of species found in a given habitat, predictable from both the </a:t>
            </a:r>
            <a:r>
              <a:rPr lang="en-US" sz="2200" b="1" dirty="0">
                <a:solidFill>
                  <a:srgbClr val="C00000"/>
                </a:solidFill>
                <a:latin typeface="+mn-lt"/>
              </a:rPr>
              <a:t>size</a:t>
            </a:r>
            <a:r>
              <a:rPr lang="en-US" sz="2200" dirty="0">
                <a:latin typeface="+mn-lt"/>
              </a:rPr>
              <a:t> of the habitat and its </a:t>
            </a:r>
            <a:r>
              <a:rPr lang="en-US" sz="2200" b="1" dirty="0">
                <a:solidFill>
                  <a:srgbClr val="C00000"/>
                </a:solidFill>
                <a:latin typeface="+mn-lt"/>
              </a:rPr>
              <a:t>distance</a:t>
            </a:r>
            <a:r>
              <a:rPr lang="en-US" sz="2200" dirty="0">
                <a:latin typeface="+mn-lt"/>
              </a:rPr>
              <a:t> from a source population.</a:t>
            </a:r>
          </a:p>
        </p:txBody>
      </p:sp>
    </p:spTree>
    <p:extLst>
      <p:ext uri="{BB962C8B-B14F-4D97-AF65-F5344CB8AC3E}">
        <p14:creationId xmlns:p14="http://schemas.microsoft.com/office/powerpoint/2010/main" val="2046190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Tree>
    <p:extLst>
      <p:ext uri="{BB962C8B-B14F-4D97-AF65-F5344CB8AC3E}">
        <p14:creationId xmlns:p14="http://schemas.microsoft.com/office/powerpoint/2010/main" val="3204787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6" name="Oval 5">
            <a:extLst>
              <a:ext uri="{FF2B5EF4-FFF2-40B4-BE49-F238E27FC236}">
                <a16:creationId xmlns:a16="http://schemas.microsoft.com/office/drawing/2014/main" id="{7DC3F1C6-64B2-50B4-4FB4-5F08D9708C5C}"/>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7" name="Oval 6">
            <a:extLst>
              <a:ext uri="{FF2B5EF4-FFF2-40B4-BE49-F238E27FC236}">
                <a16:creationId xmlns:a16="http://schemas.microsoft.com/office/drawing/2014/main" id="{3EC975FA-B026-804C-529F-DB4419DCFEFB}"/>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8" name="TextBox 7">
            <a:extLst>
              <a:ext uri="{FF2B5EF4-FFF2-40B4-BE49-F238E27FC236}">
                <a16:creationId xmlns:a16="http://schemas.microsoft.com/office/drawing/2014/main" id="{9CAD5DEB-9D9C-479C-481D-8572F5D4BE90}"/>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Tree>
    <p:extLst>
      <p:ext uri="{BB962C8B-B14F-4D97-AF65-F5344CB8AC3E}">
        <p14:creationId xmlns:p14="http://schemas.microsoft.com/office/powerpoint/2010/main" val="3032963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14" name="Oval 13">
            <a:extLst>
              <a:ext uri="{FF2B5EF4-FFF2-40B4-BE49-F238E27FC236}">
                <a16:creationId xmlns:a16="http://schemas.microsoft.com/office/drawing/2014/main" id="{F0F18845-ABBB-96B5-F1A6-18B42C749723}"/>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3E9C52F-0C56-4C49-573E-6304EE78C537}"/>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5597CDF-E6D5-9E11-CC52-7DF51C58144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ord 17">
            <a:extLst>
              <a:ext uri="{FF2B5EF4-FFF2-40B4-BE49-F238E27FC236}">
                <a16:creationId xmlns:a16="http://schemas.microsoft.com/office/drawing/2014/main" id="{808556B7-BD02-3265-758A-1C7D2B4BE91C}"/>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cxnSp>
        <p:nvCxnSpPr>
          <p:cNvPr id="28" name="Straight Arrow Connector 27">
            <a:extLst>
              <a:ext uri="{FF2B5EF4-FFF2-40B4-BE49-F238E27FC236}">
                <a16:creationId xmlns:a16="http://schemas.microsoft.com/office/drawing/2014/main" id="{81614D2D-A8BB-7749-4BFE-563621352514}"/>
              </a:ext>
            </a:extLst>
          </p:cNvPr>
          <p:cNvCxnSpPr>
            <a:cxnSpLocks/>
            <a:stCxn id="32"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1553F9D-6EE7-3615-DD3C-254609648D4E}"/>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33" name="Straight Arrow Connector 32">
            <a:extLst>
              <a:ext uri="{FF2B5EF4-FFF2-40B4-BE49-F238E27FC236}">
                <a16:creationId xmlns:a16="http://schemas.microsoft.com/office/drawing/2014/main" id="{974452FD-1D42-1DDD-75A5-88634252F5A1}"/>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320E-4AF1-3078-3548-219ADC578113}"/>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0759D9-B7B6-1389-BBA4-D6DC6F944CD1}"/>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BC8771E-2ED2-DB8B-2B40-8C9F59F91CAF}"/>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8" name="Oval 7">
            <a:extLst>
              <a:ext uri="{FF2B5EF4-FFF2-40B4-BE49-F238E27FC236}">
                <a16:creationId xmlns:a16="http://schemas.microsoft.com/office/drawing/2014/main" id="{CBD6C6C2-F664-616B-A488-ECB4B028DD2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9" name="TextBox 8">
            <a:extLst>
              <a:ext uri="{FF2B5EF4-FFF2-40B4-BE49-F238E27FC236}">
                <a16:creationId xmlns:a16="http://schemas.microsoft.com/office/drawing/2014/main" id="{A8ED092C-30E6-417B-89A4-490D85F23318}"/>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Tree>
    <p:extLst>
      <p:ext uri="{BB962C8B-B14F-4D97-AF65-F5344CB8AC3E}">
        <p14:creationId xmlns:p14="http://schemas.microsoft.com/office/powerpoint/2010/main" val="3052304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2" name="TextBox 1">
            <a:extLst>
              <a:ext uri="{FF2B5EF4-FFF2-40B4-BE49-F238E27FC236}">
                <a16:creationId xmlns:a16="http://schemas.microsoft.com/office/drawing/2014/main" id="{E5F6718E-CCF6-33C7-A75C-6BAB694626B7}"/>
              </a:ext>
            </a:extLst>
          </p:cNvPr>
          <p:cNvSpPr txBox="1"/>
          <p:nvPr/>
        </p:nvSpPr>
        <p:spPr>
          <a:xfrm>
            <a:off x="6825803" y="2621743"/>
            <a:ext cx="921651" cy="584775"/>
          </a:xfrm>
          <a:prstGeom prst="rect">
            <a:avLst/>
          </a:prstGeom>
          <a:noFill/>
        </p:spPr>
        <p:txBody>
          <a:bodyPr wrap="square" rtlCol="0">
            <a:spAutoFit/>
          </a:bodyPr>
          <a:lstStyle/>
          <a:p>
            <a:pPr algn="ctr"/>
            <a:r>
              <a:rPr lang="en-US" sz="1600" b="1" dirty="0">
                <a:cs typeface="Franklin Gothic Medium"/>
              </a:rPr>
              <a:t>small islands</a:t>
            </a:r>
            <a:endParaRPr lang="en-US" sz="1600" b="1" dirty="0">
              <a:solidFill>
                <a:srgbClr val="C00000"/>
              </a:solidFill>
              <a:cs typeface="Franklin Gothic Medium"/>
            </a:endParaRPr>
          </a:p>
        </p:txBody>
      </p:sp>
      <p:sp>
        <p:nvSpPr>
          <p:cNvPr id="3" name="TextBox 2">
            <a:extLst>
              <a:ext uri="{FF2B5EF4-FFF2-40B4-BE49-F238E27FC236}">
                <a16:creationId xmlns:a16="http://schemas.microsoft.com/office/drawing/2014/main" id="{11D11F8F-442E-D3D8-F2F8-7457E8B64F73}"/>
              </a:ext>
            </a:extLst>
          </p:cNvPr>
          <p:cNvSpPr txBox="1"/>
          <p:nvPr/>
        </p:nvSpPr>
        <p:spPr>
          <a:xfrm>
            <a:off x="7583453" y="3804954"/>
            <a:ext cx="1004029" cy="584775"/>
          </a:xfrm>
          <a:prstGeom prst="rect">
            <a:avLst/>
          </a:prstGeom>
          <a:noFill/>
        </p:spPr>
        <p:txBody>
          <a:bodyPr wrap="square" rtlCol="0">
            <a:spAutoFit/>
          </a:bodyPr>
          <a:lstStyle/>
          <a:p>
            <a:pPr algn="ctr"/>
            <a:r>
              <a:rPr lang="en-US" sz="1600" b="1" dirty="0">
                <a:cs typeface="Franklin Gothic Medium"/>
              </a:rPr>
              <a:t>large islands</a:t>
            </a:r>
            <a:endParaRPr lang="en-US" sz="1600" b="1" dirty="0">
              <a:solidFill>
                <a:srgbClr val="C00000"/>
              </a:solidFill>
              <a:cs typeface="Franklin Gothic Medium"/>
            </a:endParaRPr>
          </a:p>
        </p:txBody>
      </p:sp>
      <p:sp>
        <p:nvSpPr>
          <p:cNvPr id="5" name="TextBox 4">
            <a:extLst>
              <a:ext uri="{FF2B5EF4-FFF2-40B4-BE49-F238E27FC236}">
                <a16:creationId xmlns:a16="http://schemas.microsoft.com/office/drawing/2014/main" id="{CE9B3C4C-1940-7F1C-B755-4CFF420924AF}"/>
              </a:ext>
            </a:extLst>
          </p:cNvPr>
          <p:cNvSpPr txBox="1"/>
          <p:nvPr/>
        </p:nvSpPr>
        <p:spPr>
          <a:xfrm>
            <a:off x="3855162" y="4023487"/>
            <a:ext cx="921651" cy="584775"/>
          </a:xfrm>
          <a:prstGeom prst="rect">
            <a:avLst/>
          </a:prstGeom>
          <a:noFill/>
        </p:spPr>
        <p:txBody>
          <a:bodyPr wrap="square" rtlCol="0">
            <a:spAutoFit/>
          </a:bodyPr>
          <a:lstStyle/>
          <a:p>
            <a:pPr algn="ctr"/>
            <a:r>
              <a:rPr lang="en-US" sz="1600" b="1" dirty="0">
                <a:cs typeface="Franklin Gothic Medium"/>
              </a:rPr>
              <a:t>far islands</a:t>
            </a:r>
            <a:endParaRPr lang="en-US" sz="1600" b="1" dirty="0">
              <a:solidFill>
                <a:srgbClr val="C00000"/>
              </a:solidFill>
              <a:cs typeface="Franklin Gothic Medium"/>
            </a:endParaRPr>
          </a:p>
        </p:txBody>
      </p:sp>
      <p:sp>
        <p:nvSpPr>
          <p:cNvPr id="6" name="TextBox 5">
            <a:extLst>
              <a:ext uri="{FF2B5EF4-FFF2-40B4-BE49-F238E27FC236}">
                <a16:creationId xmlns:a16="http://schemas.microsoft.com/office/drawing/2014/main" id="{8AB0A266-AF30-E434-E4CC-297F365DA405}"/>
              </a:ext>
            </a:extLst>
          </p:cNvPr>
          <p:cNvSpPr txBox="1"/>
          <p:nvPr/>
        </p:nvSpPr>
        <p:spPr>
          <a:xfrm>
            <a:off x="4365416" y="2602939"/>
            <a:ext cx="921651" cy="584775"/>
          </a:xfrm>
          <a:prstGeom prst="rect">
            <a:avLst/>
          </a:prstGeom>
          <a:noFill/>
        </p:spPr>
        <p:txBody>
          <a:bodyPr wrap="square" rtlCol="0">
            <a:spAutoFit/>
          </a:bodyPr>
          <a:lstStyle/>
          <a:p>
            <a:pPr algn="ctr"/>
            <a:r>
              <a:rPr lang="en-US" sz="1600" b="1" dirty="0">
                <a:cs typeface="Franklin Gothic Medium"/>
              </a:rPr>
              <a:t>close islands</a:t>
            </a:r>
            <a:endParaRPr lang="en-US" sz="1600" b="1" dirty="0">
              <a:solidFill>
                <a:srgbClr val="C00000"/>
              </a:solidFill>
              <a:cs typeface="Franklin Gothic Medium"/>
            </a:endParaRPr>
          </a:p>
        </p:txBody>
      </p:sp>
      <p:cxnSp>
        <p:nvCxnSpPr>
          <p:cNvPr id="16" name="Straight Arrow Connector 15">
            <a:extLst>
              <a:ext uri="{FF2B5EF4-FFF2-40B4-BE49-F238E27FC236}">
                <a16:creationId xmlns:a16="http://schemas.microsoft.com/office/drawing/2014/main" id="{EB83467D-3AEF-0F2F-24CE-8D025293FC37}"/>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ED422D-289D-03E7-44C2-07001040CC60}"/>
              </a:ext>
            </a:extLst>
          </p:cNvPr>
          <p:cNvCxnSpPr>
            <a:cxnSpLocks/>
            <a:stCxn id="18"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20" name="Freeform 19">
            <a:extLst>
              <a:ext uri="{FF2B5EF4-FFF2-40B4-BE49-F238E27FC236}">
                <a16:creationId xmlns:a16="http://schemas.microsoft.com/office/drawing/2014/main" id="{AC86F11F-96EA-110E-EDD2-363F71DA2F2D}"/>
              </a:ext>
            </a:extLst>
          </p:cNvPr>
          <p:cNvSpPr/>
          <p:nvPr/>
        </p:nvSpPr>
        <p:spPr>
          <a:xfrm>
            <a:off x="4164227" y="2706130"/>
            <a:ext cx="4349578" cy="3015048"/>
          </a:xfrm>
          <a:custGeom>
            <a:avLst/>
            <a:gdLst>
              <a:gd name="connsiteX0" fmla="*/ 0 w 4349578"/>
              <a:gd name="connsiteY0" fmla="*/ 0 h 3015048"/>
              <a:gd name="connsiteX1" fmla="*/ 1136822 w 4349578"/>
              <a:gd name="connsiteY1" fmla="*/ 1581665 h 3015048"/>
              <a:gd name="connsiteX2" fmla="*/ 2804984 w 4349578"/>
              <a:gd name="connsiteY2" fmla="*/ 2508421 h 3015048"/>
              <a:gd name="connsiteX3" fmla="*/ 4349578 w 4349578"/>
              <a:gd name="connsiteY3" fmla="*/ 3015048 h 3015048"/>
            </a:gdLst>
            <a:ahLst/>
            <a:cxnLst>
              <a:cxn ang="0">
                <a:pos x="connsiteX0" y="connsiteY0"/>
              </a:cxn>
              <a:cxn ang="0">
                <a:pos x="connsiteX1" y="connsiteY1"/>
              </a:cxn>
              <a:cxn ang="0">
                <a:pos x="connsiteX2" y="connsiteY2"/>
              </a:cxn>
              <a:cxn ang="0">
                <a:pos x="connsiteX3" y="connsiteY3"/>
              </a:cxn>
            </a:cxnLst>
            <a:rect l="l" t="t" r="r" b="b"/>
            <a:pathLst>
              <a:path w="4349578" h="3015048">
                <a:moveTo>
                  <a:pt x="0" y="0"/>
                </a:moveTo>
                <a:cubicBezTo>
                  <a:pt x="334662" y="581797"/>
                  <a:pt x="669325" y="1163595"/>
                  <a:pt x="1136822" y="1581665"/>
                </a:cubicBezTo>
                <a:cubicBezTo>
                  <a:pt x="1604319" y="1999735"/>
                  <a:pt x="2269525" y="2269524"/>
                  <a:pt x="2804984" y="2508421"/>
                </a:cubicBezTo>
                <a:cubicBezTo>
                  <a:pt x="3340443" y="2747318"/>
                  <a:pt x="3845010" y="2881183"/>
                  <a:pt x="4349578" y="3015048"/>
                </a:cubicBezTo>
              </a:path>
            </a:pathLst>
          </a:cu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F4BD7846-294C-9158-90F7-ABC6C59F017F}"/>
              </a:ext>
            </a:extLst>
          </p:cNvPr>
          <p:cNvSpPr/>
          <p:nvPr/>
        </p:nvSpPr>
        <p:spPr>
          <a:xfrm>
            <a:off x="3719384" y="2990335"/>
            <a:ext cx="3991232" cy="2706130"/>
          </a:xfrm>
          <a:custGeom>
            <a:avLst/>
            <a:gdLst>
              <a:gd name="connsiteX0" fmla="*/ 0 w 3991232"/>
              <a:gd name="connsiteY0" fmla="*/ 2706130 h 2706130"/>
              <a:gd name="connsiteX1" fmla="*/ 1977081 w 3991232"/>
              <a:gd name="connsiteY1" fmla="*/ 2187146 h 2706130"/>
              <a:gd name="connsiteX2" fmla="*/ 2928551 w 3991232"/>
              <a:gd name="connsiteY2" fmla="*/ 1556951 h 2706130"/>
              <a:gd name="connsiteX3" fmla="*/ 3991232 w 3991232"/>
              <a:gd name="connsiteY3" fmla="*/ 0 h 2706130"/>
            </a:gdLst>
            <a:ahLst/>
            <a:cxnLst>
              <a:cxn ang="0">
                <a:pos x="connsiteX0" y="connsiteY0"/>
              </a:cxn>
              <a:cxn ang="0">
                <a:pos x="connsiteX1" y="connsiteY1"/>
              </a:cxn>
              <a:cxn ang="0">
                <a:pos x="connsiteX2" y="connsiteY2"/>
              </a:cxn>
              <a:cxn ang="0">
                <a:pos x="connsiteX3" y="connsiteY3"/>
              </a:cxn>
            </a:cxnLst>
            <a:rect l="l" t="t" r="r" b="b"/>
            <a:pathLst>
              <a:path w="3991232" h="2706130">
                <a:moveTo>
                  <a:pt x="0" y="2706130"/>
                </a:moveTo>
                <a:cubicBezTo>
                  <a:pt x="744494" y="2542403"/>
                  <a:pt x="1488989" y="2378676"/>
                  <a:pt x="1977081" y="2187146"/>
                </a:cubicBezTo>
                <a:cubicBezTo>
                  <a:pt x="2465173" y="1995616"/>
                  <a:pt x="2592859" y="1921475"/>
                  <a:pt x="2928551" y="1556951"/>
                </a:cubicBezTo>
                <a:cubicBezTo>
                  <a:pt x="3264243" y="1192427"/>
                  <a:pt x="3627737" y="596213"/>
                  <a:pt x="3991232" y="0"/>
                </a:cubicBezTo>
              </a:path>
            </a:pathLst>
          </a:custGeom>
          <a:noFill/>
          <a:ln w="38100">
            <a:solidFill>
              <a:schemeClr val="accent6">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7C2D53-34D9-1FFA-DFA8-A276F854905F}"/>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445705-6F43-34FB-E2D7-F48A5D1FFB95}"/>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8AE5818-7624-563C-BDFF-A36B63F45E2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a16="http://schemas.microsoft.com/office/drawing/2014/main" id="{FB1AD989-C5E4-5CBE-F8D5-549FE531FB7F}"/>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02E5E6CE-62CC-E30D-814E-3DF3CD4FB000}"/>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4CCA30-CD07-35D0-2B19-E53BD2CD16F7}"/>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7EDC7D-F2B3-A58C-AAAF-E0CA0B926F05}"/>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4E01601-1325-2BCB-FFFF-205001B07908}"/>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53" name="Oval 52">
            <a:extLst>
              <a:ext uri="{FF2B5EF4-FFF2-40B4-BE49-F238E27FC236}">
                <a16:creationId xmlns:a16="http://schemas.microsoft.com/office/drawing/2014/main" id="{AE7EDC7F-DDF4-6272-05DA-7B97E40375D8}"/>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Tree>
    <p:extLst>
      <p:ext uri="{BB962C8B-B14F-4D97-AF65-F5344CB8AC3E}">
        <p14:creationId xmlns:p14="http://schemas.microsoft.com/office/powerpoint/2010/main" val="5497250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47024" y="6081542"/>
            <a:ext cx="3658060" cy="830997"/>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2" r="1542" b="8884"/>
          <a:stretch/>
        </p:blipFill>
        <p:spPr bwMode="auto">
          <a:xfrm>
            <a:off x="3432740" y="2718427"/>
            <a:ext cx="5286830" cy="34590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2" name="TextBox 1">
            <a:extLst>
              <a:ext uri="{FF2B5EF4-FFF2-40B4-BE49-F238E27FC236}">
                <a16:creationId xmlns:a16="http://schemas.microsoft.com/office/drawing/2014/main" id="{E5F6718E-CCF6-33C7-A75C-6BAB694626B7}"/>
              </a:ext>
            </a:extLst>
          </p:cNvPr>
          <p:cNvSpPr txBox="1"/>
          <p:nvPr/>
        </p:nvSpPr>
        <p:spPr>
          <a:xfrm>
            <a:off x="6825803" y="2621743"/>
            <a:ext cx="921651" cy="584775"/>
          </a:xfrm>
          <a:prstGeom prst="rect">
            <a:avLst/>
          </a:prstGeom>
          <a:noFill/>
        </p:spPr>
        <p:txBody>
          <a:bodyPr wrap="square" rtlCol="0">
            <a:spAutoFit/>
          </a:bodyPr>
          <a:lstStyle/>
          <a:p>
            <a:pPr algn="ctr"/>
            <a:r>
              <a:rPr lang="en-US" sz="1600" b="1" dirty="0">
                <a:cs typeface="Franklin Gothic Medium"/>
              </a:rPr>
              <a:t>small islands</a:t>
            </a:r>
            <a:endParaRPr lang="en-US" sz="1600" b="1" dirty="0">
              <a:solidFill>
                <a:srgbClr val="C00000"/>
              </a:solidFill>
              <a:cs typeface="Franklin Gothic Medium"/>
            </a:endParaRPr>
          </a:p>
        </p:txBody>
      </p:sp>
      <p:sp>
        <p:nvSpPr>
          <p:cNvPr id="3" name="TextBox 2">
            <a:extLst>
              <a:ext uri="{FF2B5EF4-FFF2-40B4-BE49-F238E27FC236}">
                <a16:creationId xmlns:a16="http://schemas.microsoft.com/office/drawing/2014/main" id="{11D11F8F-442E-D3D8-F2F8-7457E8B64F73}"/>
              </a:ext>
            </a:extLst>
          </p:cNvPr>
          <p:cNvSpPr txBox="1"/>
          <p:nvPr/>
        </p:nvSpPr>
        <p:spPr>
          <a:xfrm>
            <a:off x="7583453" y="3804954"/>
            <a:ext cx="1004029" cy="584775"/>
          </a:xfrm>
          <a:prstGeom prst="rect">
            <a:avLst/>
          </a:prstGeom>
          <a:noFill/>
        </p:spPr>
        <p:txBody>
          <a:bodyPr wrap="square" rtlCol="0">
            <a:spAutoFit/>
          </a:bodyPr>
          <a:lstStyle/>
          <a:p>
            <a:pPr algn="ctr"/>
            <a:r>
              <a:rPr lang="en-US" sz="1600" b="1" dirty="0">
                <a:cs typeface="Franklin Gothic Medium"/>
              </a:rPr>
              <a:t>large islands</a:t>
            </a:r>
            <a:endParaRPr lang="en-US" sz="1600" b="1" dirty="0">
              <a:solidFill>
                <a:srgbClr val="C00000"/>
              </a:solidFill>
              <a:cs typeface="Franklin Gothic Medium"/>
            </a:endParaRPr>
          </a:p>
        </p:txBody>
      </p:sp>
      <p:sp>
        <p:nvSpPr>
          <p:cNvPr id="5" name="TextBox 4">
            <a:extLst>
              <a:ext uri="{FF2B5EF4-FFF2-40B4-BE49-F238E27FC236}">
                <a16:creationId xmlns:a16="http://schemas.microsoft.com/office/drawing/2014/main" id="{CE9B3C4C-1940-7F1C-B755-4CFF420924AF}"/>
              </a:ext>
            </a:extLst>
          </p:cNvPr>
          <p:cNvSpPr txBox="1"/>
          <p:nvPr/>
        </p:nvSpPr>
        <p:spPr>
          <a:xfrm>
            <a:off x="3855162" y="4023487"/>
            <a:ext cx="921651" cy="584775"/>
          </a:xfrm>
          <a:prstGeom prst="rect">
            <a:avLst/>
          </a:prstGeom>
          <a:noFill/>
        </p:spPr>
        <p:txBody>
          <a:bodyPr wrap="square" rtlCol="0">
            <a:spAutoFit/>
          </a:bodyPr>
          <a:lstStyle/>
          <a:p>
            <a:pPr algn="ctr"/>
            <a:r>
              <a:rPr lang="en-US" sz="1600" b="1" dirty="0">
                <a:cs typeface="Franklin Gothic Medium"/>
              </a:rPr>
              <a:t>far islands</a:t>
            </a:r>
            <a:endParaRPr lang="en-US" sz="1600" b="1" dirty="0">
              <a:solidFill>
                <a:srgbClr val="C00000"/>
              </a:solidFill>
              <a:cs typeface="Franklin Gothic Medium"/>
            </a:endParaRPr>
          </a:p>
        </p:txBody>
      </p:sp>
      <p:sp>
        <p:nvSpPr>
          <p:cNvPr id="6" name="TextBox 5">
            <a:extLst>
              <a:ext uri="{FF2B5EF4-FFF2-40B4-BE49-F238E27FC236}">
                <a16:creationId xmlns:a16="http://schemas.microsoft.com/office/drawing/2014/main" id="{8AB0A266-AF30-E434-E4CC-297F365DA405}"/>
              </a:ext>
            </a:extLst>
          </p:cNvPr>
          <p:cNvSpPr txBox="1"/>
          <p:nvPr/>
        </p:nvSpPr>
        <p:spPr>
          <a:xfrm>
            <a:off x="4365416" y="2602939"/>
            <a:ext cx="921651" cy="584775"/>
          </a:xfrm>
          <a:prstGeom prst="rect">
            <a:avLst/>
          </a:prstGeom>
          <a:noFill/>
        </p:spPr>
        <p:txBody>
          <a:bodyPr wrap="square" rtlCol="0">
            <a:spAutoFit/>
          </a:bodyPr>
          <a:lstStyle/>
          <a:p>
            <a:pPr algn="ctr"/>
            <a:r>
              <a:rPr lang="en-US" sz="1600" b="1" dirty="0">
                <a:cs typeface="Franklin Gothic Medium"/>
              </a:rPr>
              <a:t>close islands</a:t>
            </a:r>
            <a:endParaRPr lang="en-US" sz="1600" b="1" dirty="0">
              <a:solidFill>
                <a:srgbClr val="C00000"/>
              </a:solidFill>
              <a:cs typeface="Franklin Gothic Medium"/>
            </a:endParaRPr>
          </a:p>
        </p:txBody>
      </p:sp>
      <p:cxnSp>
        <p:nvCxnSpPr>
          <p:cNvPr id="16" name="Straight Arrow Connector 15">
            <a:extLst>
              <a:ext uri="{FF2B5EF4-FFF2-40B4-BE49-F238E27FC236}">
                <a16:creationId xmlns:a16="http://schemas.microsoft.com/office/drawing/2014/main" id="{EB83467D-3AEF-0F2F-24CE-8D025293FC37}"/>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ED422D-289D-03E7-44C2-07001040CC60}"/>
              </a:ext>
            </a:extLst>
          </p:cNvPr>
          <p:cNvCxnSpPr>
            <a:cxnSpLocks/>
            <a:stCxn id="18"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20" name="Freeform 19">
            <a:extLst>
              <a:ext uri="{FF2B5EF4-FFF2-40B4-BE49-F238E27FC236}">
                <a16:creationId xmlns:a16="http://schemas.microsoft.com/office/drawing/2014/main" id="{AC86F11F-96EA-110E-EDD2-363F71DA2F2D}"/>
              </a:ext>
            </a:extLst>
          </p:cNvPr>
          <p:cNvSpPr/>
          <p:nvPr/>
        </p:nvSpPr>
        <p:spPr>
          <a:xfrm>
            <a:off x="4164227" y="2706130"/>
            <a:ext cx="4349578" cy="3015048"/>
          </a:xfrm>
          <a:custGeom>
            <a:avLst/>
            <a:gdLst>
              <a:gd name="connsiteX0" fmla="*/ 0 w 4349578"/>
              <a:gd name="connsiteY0" fmla="*/ 0 h 3015048"/>
              <a:gd name="connsiteX1" fmla="*/ 1136822 w 4349578"/>
              <a:gd name="connsiteY1" fmla="*/ 1581665 h 3015048"/>
              <a:gd name="connsiteX2" fmla="*/ 2804984 w 4349578"/>
              <a:gd name="connsiteY2" fmla="*/ 2508421 h 3015048"/>
              <a:gd name="connsiteX3" fmla="*/ 4349578 w 4349578"/>
              <a:gd name="connsiteY3" fmla="*/ 3015048 h 3015048"/>
            </a:gdLst>
            <a:ahLst/>
            <a:cxnLst>
              <a:cxn ang="0">
                <a:pos x="connsiteX0" y="connsiteY0"/>
              </a:cxn>
              <a:cxn ang="0">
                <a:pos x="connsiteX1" y="connsiteY1"/>
              </a:cxn>
              <a:cxn ang="0">
                <a:pos x="connsiteX2" y="connsiteY2"/>
              </a:cxn>
              <a:cxn ang="0">
                <a:pos x="connsiteX3" y="connsiteY3"/>
              </a:cxn>
            </a:cxnLst>
            <a:rect l="l" t="t" r="r" b="b"/>
            <a:pathLst>
              <a:path w="4349578" h="3015048">
                <a:moveTo>
                  <a:pt x="0" y="0"/>
                </a:moveTo>
                <a:cubicBezTo>
                  <a:pt x="334662" y="581797"/>
                  <a:pt x="669325" y="1163595"/>
                  <a:pt x="1136822" y="1581665"/>
                </a:cubicBezTo>
                <a:cubicBezTo>
                  <a:pt x="1604319" y="1999735"/>
                  <a:pt x="2269525" y="2269524"/>
                  <a:pt x="2804984" y="2508421"/>
                </a:cubicBezTo>
                <a:cubicBezTo>
                  <a:pt x="3340443" y="2747318"/>
                  <a:pt x="3845010" y="2881183"/>
                  <a:pt x="4349578" y="3015048"/>
                </a:cubicBezTo>
              </a:path>
            </a:pathLst>
          </a:cu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F4BD7846-294C-9158-90F7-ABC6C59F017F}"/>
              </a:ext>
            </a:extLst>
          </p:cNvPr>
          <p:cNvSpPr/>
          <p:nvPr/>
        </p:nvSpPr>
        <p:spPr>
          <a:xfrm>
            <a:off x="3719384" y="2990335"/>
            <a:ext cx="3991232" cy="2706130"/>
          </a:xfrm>
          <a:custGeom>
            <a:avLst/>
            <a:gdLst>
              <a:gd name="connsiteX0" fmla="*/ 0 w 3991232"/>
              <a:gd name="connsiteY0" fmla="*/ 2706130 h 2706130"/>
              <a:gd name="connsiteX1" fmla="*/ 1977081 w 3991232"/>
              <a:gd name="connsiteY1" fmla="*/ 2187146 h 2706130"/>
              <a:gd name="connsiteX2" fmla="*/ 2928551 w 3991232"/>
              <a:gd name="connsiteY2" fmla="*/ 1556951 h 2706130"/>
              <a:gd name="connsiteX3" fmla="*/ 3991232 w 3991232"/>
              <a:gd name="connsiteY3" fmla="*/ 0 h 2706130"/>
            </a:gdLst>
            <a:ahLst/>
            <a:cxnLst>
              <a:cxn ang="0">
                <a:pos x="connsiteX0" y="connsiteY0"/>
              </a:cxn>
              <a:cxn ang="0">
                <a:pos x="connsiteX1" y="connsiteY1"/>
              </a:cxn>
              <a:cxn ang="0">
                <a:pos x="connsiteX2" y="connsiteY2"/>
              </a:cxn>
              <a:cxn ang="0">
                <a:pos x="connsiteX3" y="connsiteY3"/>
              </a:cxn>
            </a:cxnLst>
            <a:rect l="l" t="t" r="r" b="b"/>
            <a:pathLst>
              <a:path w="3991232" h="2706130">
                <a:moveTo>
                  <a:pt x="0" y="2706130"/>
                </a:moveTo>
                <a:cubicBezTo>
                  <a:pt x="744494" y="2542403"/>
                  <a:pt x="1488989" y="2378676"/>
                  <a:pt x="1977081" y="2187146"/>
                </a:cubicBezTo>
                <a:cubicBezTo>
                  <a:pt x="2465173" y="1995616"/>
                  <a:pt x="2592859" y="1921475"/>
                  <a:pt x="2928551" y="1556951"/>
                </a:cubicBezTo>
                <a:cubicBezTo>
                  <a:pt x="3264243" y="1192427"/>
                  <a:pt x="3627737" y="596213"/>
                  <a:pt x="3991232" y="0"/>
                </a:cubicBezTo>
              </a:path>
            </a:pathLst>
          </a:custGeom>
          <a:noFill/>
          <a:ln w="38100">
            <a:solidFill>
              <a:schemeClr val="accent6">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BB298EB-60C7-10F6-DCA6-24365835420E}"/>
              </a:ext>
            </a:extLst>
          </p:cNvPr>
          <p:cNvSpPr/>
          <p:nvPr/>
        </p:nvSpPr>
        <p:spPr>
          <a:xfrm>
            <a:off x="6190734" y="4782064"/>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3ADC73-0272-FC26-5E76-72E399C6600F}"/>
              </a:ext>
            </a:extLst>
          </p:cNvPr>
          <p:cNvSpPr/>
          <p:nvPr/>
        </p:nvSpPr>
        <p:spPr>
          <a:xfrm>
            <a:off x="6669002" y="5034915"/>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76C03B5-9F95-8D38-9110-3F38CE72479B}"/>
              </a:ext>
            </a:extLst>
          </p:cNvPr>
          <p:cNvSpPr/>
          <p:nvPr/>
        </p:nvSpPr>
        <p:spPr>
          <a:xfrm>
            <a:off x="5566910" y="5095573"/>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04327C6-738E-54B4-E24F-035E7596D87A}"/>
              </a:ext>
            </a:extLst>
          </p:cNvPr>
          <p:cNvSpPr/>
          <p:nvPr/>
        </p:nvSpPr>
        <p:spPr>
          <a:xfrm>
            <a:off x="6104236" y="5334111"/>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F7CD400-B274-91DF-18C2-4D713F714614}"/>
              </a:ext>
            </a:extLst>
          </p:cNvPr>
          <p:cNvSpPr txBox="1"/>
          <p:nvPr/>
        </p:nvSpPr>
        <p:spPr>
          <a:xfrm>
            <a:off x="6169713" y="6309104"/>
            <a:ext cx="2440362" cy="584775"/>
          </a:xfrm>
          <a:prstGeom prst="rect">
            <a:avLst/>
          </a:prstGeom>
          <a:noFill/>
        </p:spPr>
        <p:txBody>
          <a:bodyPr wrap="square" rtlCol="0">
            <a:spAutoFit/>
          </a:bodyPr>
          <a:lstStyle/>
          <a:p>
            <a:pPr algn="ctr"/>
            <a:r>
              <a:rPr lang="en-US" sz="1600" dirty="0">
                <a:cs typeface="Franklin Gothic Medium"/>
              </a:rPr>
              <a:t>S*: close-large</a:t>
            </a:r>
          </a:p>
          <a:p>
            <a:pPr algn="ctr"/>
            <a:endParaRPr lang="en-US" sz="1600" b="1" dirty="0">
              <a:solidFill>
                <a:srgbClr val="C00000"/>
              </a:solidFill>
              <a:cs typeface="Franklin Gothic Medium"/>
            </a:endParaRPr>
          </a:p>
        </p:txBody>
      </p:sp>
      <p:cxnSp>
        <p:nvCxnSpPr>
          <p:cNvPr id="30" name="Straight Arrow Connector 29">
            <a:extLst>
              <a:ext uri="{FF2B5EF4-FFF2-40B4-BE49-F238E27FC236}">
                <a16:creationId xmlns:a16="http://schemas.microsoft.com/office/drawing/2014/main" id="{9A9591B6-2E5C-7CD8-5608-AA8D428C84E5}"/>
              </a:ext>
            </a:extLst>
          </p:cNvPr>
          <p:cNvCxnSpPr>
            <a:cxnSpLocks/>
          </p:cNvCxnSpPr>
          <p:nvPr/>
        </p:nvCxnSpPr>
        <p:spPr>
          <a:xfrm flipV="1">
            <a:off x="6765780" y="5330682"/>
            <a:ext cx="0" cy="11663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D57DFA0-22D3-EAE8-4436-ABCC2DB20AD6}"/>
              </a:ext>
            </a:extLst>
          </p:cNvPr>
          <p:cNvSpPr txBox="1"/>
          <p:nvPr/>
        </p:nvSpPr>
        <p:spPr>
          <a:xfrm>
            <a:off x="6210950" y="6555943"/>
            <a:ext cx="1470821" cy="584775"/>
          </a:xfrm>
          <a:prstGeom prst="rect">
            <a:avLst/>
          </a:prstGeom>
          <a:noFill/>
        </p:spPr>
        <p:txBody>
          <a:bodyPr wrap="square" rtlCol="0">
            <a:spAutoFit/>
          </a:bodyPr>
          <a:lstStyle/>
          <a:p>
            <a:pPr algn="ctr"/>
            <a:r>
              <a:rPr lang="en-US" sz="1600" dirty="0">
                <a:cs typeface="Franklin Gothic Medium"/>
              </a:rPr>
              <a:t>S*: close-small</a:t>
            </a:r>
          </a:p>
          <a:p>
            <a:pPr algn="ctr"/>
            <a:endParaRPr lang="en-US" sz="1600" b="1" dirty="0">
              <a:solidFill>
                <a:srgbClr val="C00000"/>
              </a:solidFill>
              <a:cs typeface="Franklin Gothic Medium"/>
            </a:endParaRPr>
          </a:p>
        </p:txBody>
      </p:sp>
      <p:cxnSp>
        <p:nvCxnSpPr>
          <p:cNvPr id="34" name="Straight Arrow Connector 33">
            <a:extLst>
              <a:ext uri="{FF2B5EF4-FFF2-40B4-BE49-F238E27FC236}">
                <a16:creationId xmlns:a16="http://schemas.microsoft.com/office/drawing/2014/main" id="{2DD459F1-C39C-5C13-6F37-04377E618CEB}"/>
              </a:ext>
            </a:extLst>
          </p:cNvPr>
          <p:cNvCxnSpPr>
            <a:cxnSpLocks/>
            <a:stCxn id="39" idx="3"/>
          </p:cNvCxnSpPr>
          <p:nvPr/>
        </p:nvCxnSpPr>
        <p:spPr>
          <a:xfrm flipH="1" flipV="1">
            <a:off x="6329361" y="5011860"/>
            <a:ext cx="0" cy="1651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D82CC36-E0E3-5572-3963-B50F8A87AC30}"/>
              </a:ext>
            </a:extLst>
          </p:cNvPr>
          <p:cNvSpPr txBox="1"/>
          <p:nvPr/>
        </p:nvSpPr>
        <p:spPr>
          <a:xfrm>
            <a:off x="4142917" y="6074744"/>
            <a:ext cx="1858197" cy="338554"/>
          </a:xfrm>
          <a:prstGeom prst="rect">
            <a:avLst/>
          </a:prstGeom>
          <a:noFill/>
        </p:spPr>
        <p:txBody>
          <a:bodyPr wrap="square" rtlCol="0">
            <a:spAutoFit/>
          </a:bodyPr>
          <a:lstStyle/>
          <a:p>
            <a:pPr algn="ctr"/>
            <a:r>
              <a:rPr lang="en-US" sz="1600" dirty="0">
                <a:cs typeface="Franklin Gothic Medium"/>
              </a:rPr>
              <a:t>S*: far-small</a:t>
            </a:r>
            <a:endParaRPr lang="en-US" sz="1600" b="1" dirty="0">
              <a:solidFill>
                <a:srgbClr val="C00000"/>
              </a:solidFill>
              <a:cs typeface="Franklin Gothic Medium"/>
            </a:endParaRPr>
          </a:p>
        </p:txBody>
      </p:sp>
      <p:cxnSp>
        <p:nvCxnSpPr>
          <p:cNvPr id="37" name="Straight Arrow Connector 36">
            <a:extLst>
              <a:ext uri="{FF2B5EF4-FFF2-40B4-BE49-F238E27FC236}">
                <a16:creationId xmlns:a16="http://schemas.microsoft.com/office/drawing/2014/main" id="{F63CBEC8-0886-D453-09C4-19CF073BD7C8}"/>
              </a:ext>
            </a:extLst>
          </p:cNvPr>
          <p:cNvCxnSpPr>
            <a:cxnSpLocks/>
          </p:cNvCxnSpPr>
          <p:nvPr/>
        </p:nvCxnSpPr>
        <p:spPr>
          <a:xfrm flipV="1">
            <a:off x="5603859" y="5364062"/>
            <a:ext cx="0" cy="8588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B22E5C0-B85C-7059-DC11-1A16E6756CE6}"/>
              </a:ext>
            </a:extLst>
          </p:cNvPr>
          <p:cNvSpPr txBox="1"/>
          <p:nvPr/>
        </p:nvSpPr>
        <p:spPr>
          <a:xfrm>
            <a:off x="5009094" y="6370956"/>
            <a:ext cx="1376640" cy="584775"/>
          </a:xfrm>
          <a:prstGeom prst="rect">
            <a:avLst/>
          </a:prstGeom>
          <a:noFill/>
        </p:spPr>
        <p:txBody>
          <a:bodyPr wrap="square" rtlCol="0">
            <a:spAutoFit/>
          </a:bodyPr>
          <a:lstStyle/>
          <a:p>
            <a:pPr algn="ctr"/>
            <a:r>
              <a:rPr lang="en-US" sz="1600" dirty="0">
                <a:cs typeface="Franklin Gothic Medium"/>
              </a:rPr>
              <a:t>S*: far-large</a:t>
            </a:r>
          </a:p>
          <a:p>
            <a:pPr algn="ctr"/>
            <a:endParaRPr lang="en-US" sz="1600" b="1" dirty="0">
              <a:solidFill>
                <a:srgbClr val="C00000"/>
              </a:solidFill>
              <a:cs typeface="Franklin Gothic Medium"/>
            </a:endParaRPr>
          </a:p>
        </p:txBody>
      </p:sp>
      <p:cxnSp>
        <p:nvCxnSpPr>
          <p:cNvPr id="40" name="Straight Arrow Connector 39">
            <a:extLst>
              <a:ext uri="{FF2B5EF4-FFF2-40B4-BE49-F238E27FC236}">
                <a16:creationId xmlns:a16="http://schemas.microsoft.com/office/drawing/2014/main" id="{CB652A0C-1F1F-63FE-1ADD-261A0FC82CE3}"/>
              </a:ext>
            </a:extLst>
          </p:cNvPr>
          <p:cNvCxnSpPr>
            <a:cxnSpLocks/>
          </p:cNvCxnSpPr>
          <p:nvPr/>
        </p:nvCxnSpPr>
        <p:spPr>
          <a:xfrm flipV="1">
            <a:off x="6190733" y="5597661"/>
            <a:ext cx="1741" cy="899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5F1E16E-3613-9CE0-F028-3857BACA3B26}"/>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9FB216-20C9-6E4A-F1C5-B8E29600BB5A}"/>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9835169-57F9-1734-BB31-96EFCF093984}"/>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ord 9">
            <a:extLst>
              <a:ext uri="{FF2B5EF4-FFF2-40B4-BE49-F238E27FC236}">
                <a16:creationId xmlns:a16="http://schemas.microsoft.com/office/drawing/2014/main" id="{EB463178-BF9E-2B88-B847-C53CA1623F84}"/>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85F05FD-854D-A27B-08C9-69F85B752BEC}"/>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E089298-61CC-0D9B-F0C0-2CE5C48EE7B7}"/>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460466-823C-624D-B241-3CD357AD5267}"/>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D249F11-3BAC-D9E3-ABA7-64B2E13D57A6}"/>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32" name="Oval 31">
            <a:extLst>
              <a:ext uri="{FF2B5EF4-FFF2-40B4-BE49-F238E27FC236}">
                <a16:creationId xmlns:a16="http://schemas.microsoft.com/office/drawing/2014/main" id="{D2E6E291-4ABB-9356-3465-0CEEE9C81B6D}"/>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35" name="TextBox 34">
            <a:extLst>
              <a:ext uri="{FF2B5EF4-FFF2-40B4-BE49-F238E27FC236}">
                <a16:creationId xmlns:a16="http://schemas.microsoft.com/office/drawing/2014/main" id="{20EC72CE-144C-6EA7-AB57-1A87A20BC927}"/>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pic>
        <p:nvPicPr>
          <p:cNvPr id="38" name="Picture 2" descr="undefined">
            <a:extLst>
              <a:ext uri="{FF2B5EF4-FFF2-40B4-BE49-F238E27FC236}">
                <a16:creationId xmlns:a16="http://schemas.microsoft.com/office/drawing/2014/main" id="{75106D9D-72D5-0E4A-0D7B-F38B29B8D7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696" t="94043" r="29070" b="643"/>
          <a:stretch/>
        </p:blipFill>
        <p:spPr bwMode="auto">
          <a:xfrm>
            <a:off x="8247334" y="6201901"/>
            <a:ext cx="2106737" cy="206467"/>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CCD8B7F5-1880-78EE-B708-9BAE7BB4B90B}"/>
              </a:ext>
            </a:extLst>
          </p:cNvPr>
          <p:cNvCxnSpPr>
            <a:cxnSpLocks/>
          </p:cNvCxnSpPr>
          <p:nvPr/>
        </p:nvCxnSpPr>
        <p:spPr>
          <a:xfrm>
            <a:off x="3555996" y="5194097"/>
            <a:ext cx="2010914" cy="330"/>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036700A-6CEF-BA5E-FF25-D3F6C042EBA4}"/>
              </a:ext>
            </a:extLst>
          </p:cNvPr>
          <p:cNvSpPr txBox="1"/>
          <p:nvPr/>
        </p:nvSpPr>
        <p:spPr>
          <a:xfrm>
            <a:off x="2449989" y="4680074"/>
            <a:ext cx="1242228" cy="830997"/>
          </a:xfrm>
          <a:prstGeom prst="rect">
            <a:avLst/>
          </a:prstGeom>
          <a:noFill/>
        </p:spPr>
        <p:txBody>
          <a:bodyPr wrap="square" rtlCol="0">
            <a:spAutoFit/>
          </a:bodyPr>
          <a:lstStyle/>
          <a:p>
            <a:pPr algn="ctr"/>
            <a:r>
              <a:rPr lang="en-US" sz="1600" dirty="0">
                <a:cs typeface="Franklin Gothic Medium"/>
              </a:rPr>
              <a:t>turnover rate for far-small</a:t>
            </a:r>
            <a:endParaRPr lang="en-US" sz="1600" b="1" dirty="0">
              <a:solidFill>
                <a:srgbClr val="C00000"/>
              </a:solidFill>
              <a:cs typeface="Franklin Gothic Medium"/>
            </a:endParaRPr>
          </a:p>
        </p:txBody>
      </p:sp>
    </p:spTree>
    <p:extLst>
      <p:ext uri="{BB962C8B-B14F-4D97-AF65-F5344CB8AC3E}">
        <p14:creationId xmlns:p14="http://schemas.microsoft.com/office/powerpoint/2010/main" val="642783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3"/>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Tree>
    <p:extLst>
      <p:ext uri="{BB962C8B-B14F-4D97-AF65-F5344CB8AC3E}">
        <p14:creationId xmlns:p14="http://schemas.microsoft.com/office/powerpoint/2010/main" val="254524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40B040-8A65-99A0-D1FC-5A6A9A47ADDF}"/>
              </a:ext>
            </a:extLst>
          </p:cNvPr>
          <p:cNvSpPr/>
          <p:nvPr/>
        </p:nvSpPr>
        <p:spPr>
          <a:xfrm>
            <a:off x="222115" y="6124528"/>
            <a:ext cx="11747770" cy="733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7473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67B9D8D-8271-4AB0-2F35-1638117554C1}"/>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8" name="TextBox 47">
                <a:extLst>
                  <a:ext uri="{FF2B5EF4-FFF2-40B4-BE49-F238E27FC236}">
                    <a16:creationId xmlns:a16="http://schemas.microsoft.com/office/drawing/2014/main" id="{267B9D8D-8271-4AB0-2F35-1638117554C1}"/>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3"/>
                <a:stretch>
                  <a:fillRect l="-5202"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F416F5-9EBB-455F-2CC4-625052879B39}"/>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7" name="Straight Arrow Connector 6">
            <a:extLst>
              <a:ext uri="{FF2B5EF4-FFF2-40B4-BE49-F238E27FC236}">
                <a16:creationId xmlns:a16="http://schemas.microsoft.com/office/drawing/2014/main" id="{FAA62125-A535-B9B7-FFA2-44CFD0F8B8DD}"/>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A485FC-60F9-B9A6-1797-E13E3831383F}"/>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DEAC470-23D8-C3CA-5236-C997D35881C5}"/>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3" name="Straight Arrow Connector 2">
            <a:extLst>
              <a:ext uri="{FF2B5EF4-FFF2-40B4-BE49-F238E27FC236}">
                <a16:creationId xmlns:a16="http://schemas.microsoft.com/office/drawing/2014/main" id="{4E0A9CED-2651-8EDE-02D6-41AEA7F81D01}"/>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F16050E-2E4E-68FA-77A1-BA3E12FDE315}"/>
              </a:ext>
            </a:extLst>
          </p:cNvPr>
          <p:cNvSpPr txBox="1"/>
          <p:nvPr/>
        </p:nvSpPr>
        <p:spPr>
          <a:xfrm>
            <a:off x="8416882" y="426467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spTree>
    <p:extLst>
      <p:ext uri="{BB962C8B-B14F-4D97-AF65-F5344CB8AC3E}">
        <p14:creationId xmlns:p14="http://schemas.microsoft.com/office/powerpoint/2010/main" val="465694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67B9D8D-8271-4AB0-2F35-1638117554C1}"/>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8" name="TextBox 47">
                <a:extLst>
                  <a:ext uri="{FF2B5EF4-FFF2-40B4-BE49-F238E27FC236}">
                    <a16:creationId xmlns:a16="http://schemas.microsoft.com/office/drawing/2014/main" id="{267B9D8D-8271-4AB0-2F35-1638117554C1}"/>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3"/>
                <a:stretch>
                  <a:fillRect l="-5202"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F416F5-9EBB-455F-2CC4-625052879B39}"/>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7" name="Straight Arrow Connector 6">
            <a:extLst>
              <a:ext uri="{FF2B5EF4-FFF2-40B4-BE49-F238E27FC236}">
                <a16:creationId xmlns:a16="http://schemas.microsoft.com/office/drawing/2014/main" id="{FAA62125-A535-B9B7-FFA2-44CFD0F8B8DD}"/>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A485FC-60F9-B9A6-1797-E13E3831383F}"/>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DEAC470-23D8-C3CA-5236-C997D35881C5}"/>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BA03ACB-7B97-C5CF-A6E2-486AC540C639}"/>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6" name="TextBox 15">
                <a:extLst>
                  <a:ext uri="{FF2B5EF4-FFF2-40B4-BE49-F238E27FC236}">
                    <a16:creationId xmlns:a16="http://schemas.microsoft.com/office/drawing/2014/main" id="{CBA03ACB-7B97-C5CF-A6E2-486AC540C639}"/>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5"/>
                <a:stretch>
                  <a:fillRect l="-4435" t="-2778" r="-2823" b="-333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9" name="Straight Arrow Connector 8">
            <a:extLst>
              <a:ext uri="{FF2B5EF4-FFF2-40B4-BE49-F238E27FC236}">
                <a16:creationId xmlns:a16="http://schemas.microsoft.com/office/drawing/2014/main" id="{AFDDCB51-8C82-6E07-6179-9E70C0EDF70D}"/>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DA9B0C-6C2C-5557-A8F2-9ED0642A5752}"/>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CFF747-F61D-ACAD-DF5E-EC1BE5C9623C}"/>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A9147685-EBE0-87D3-3590-84F2B7AABFF4}"/>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2A0F600E-C0DF-9698-15EE-0BD7A43528A2}"/>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CC30413-A61C-BECA-29E4-48EB77A1FB4A}"/>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7" name="Straight Arrow Connector 26">
            <a:extLst>
              <a:ext uri="{FF2B5EF4-FFF2-40B4-BE49-F238E27FC236}">
                <a16:creationId xmlns:a16="http://schemas.microsoft.com/office/drawing/2014/main" id="{1AD2A83D-D36B-9277-7F2D-BA29EEC0E017}"/>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95A5EA8-FC49-CD31-BB17-6BCAE36F7358}"/>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30" name="Straight Arrow Connector 29">
            <a:extLst>
              <a:ext uri="{FF2B5EF4-FFF2-40B4-BE49-F238E27FC236}">
                <a16:creationId xmlns:a16="http://schemas.microsoft.com/office/drawing/2014/main" id="{679D947F-AEE6-868E-41FE-F01B4FFBBA7D}"/>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7447D7-E30E-7E42-5E77-5A788AC153A8}"/>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cxnSp>
        <p:nvCxnSpPr>
          <p:cNvPr id="3" name="Straight Arrow Connector 2">
            <a:extLst>
              <a:ext uri="{FF2B5EF4-FFF2-40B4-BE49-F238E27FC236}">
                <a16:creationId xmlns:a16="http://schemas.microsoft.com/office/drawing/2014/main" id="{39D7A6FE-A0C7-C870-263F-EE43D8D4A9EC}"/>
              </a:ext>
            </a:extLst>
          </p:cNvPr>
          <p:cNvCxnSpPr>
            <a:cxnSpLocks/>
            <a:endCxn id="48" idx="2"/>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6C4A8C-9284-6FF4-98C3-EBC2EF5FADDE}"/>
              </a:ext>
            </a:extLst>
          </p:cNvPr>
          <p:cNvSpPr txBox="1"/>
          <p:nvPr/>
        </p:nvSpPr>
        <p:spPr>
          <a:xfrm>
            <a:off x="8416882" y="426467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spTree>
    <p:extLst>
      <p:ext uri="{BB962C8B-B14F-4D97-AF65-F5344CB8AC3E}">
        <p14:creationId xmlns:p14="http://schemas.microsoft.com/office/powerpoint/2010/main" val="735776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67B9D8D-8271-4AB0-2F35-1638117554C1}"/>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8" name="TextBox 47">
                <a:extLst>
                  <a:ext uri="{FF2B5EF4-FFF2-40B4-BE49-F238E27FC236}">
                    <a16:creationId xmlns:a16="http://schemas.microsoft.com/office/drawing/2014/main" id="{267B9D8D-8271-4AB0-2F35-1638117554C1}"/>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3"/>
                <a:stretch>
                  <a:fillRect l="-5202"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F416F5-9EBB-455F-2CC4-625052879B39}"/>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7" name="Straight Arrow Connector 6">
            <a:extLst>
              <a:ext uri="{FF2B5EF4-FFF2-40B4-BE49-F238E27FC236}">
                <a16:creationId xmlns:a16="http://schemas.microsoft.com/office/drawing/2014/main" id="{FAA62125-A535-B9B7-FFA2-44CFD0F8B8DD}"/>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A485FC-60F9-B9A6-1797-E13E3831383F}"/>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DEAC470-23D8-C3CA-5236-C997D35881C5}"/>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BA03ACB-7B97-C5CF-A6E2-486AC540C639}"/>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6" name="TextBox 15">
                <a:extLst>
                  <a:ext uri="{FF2B5EF4-FFF2-40B4-BE49-F238E27FC236}">
                    <a16:creationId xmlns:a16="http://schemas.microsoft.com/office/drawing/2014/main" id="{CBA03ACB-7B97-C5CF-A6E2-486AC540C639}"/>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5"/>
                <a:stretch>
                  <a:fillRect l="-4435" t="-2778" r="-2823" b="-333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9" name="Straight Arrow Connector 8">
            <a:extLst>
              <a:ext uri="{FF2B5EF4-FFF2-40B4-BE49-F238E27FC236}">
                <a16:creationId xmlns:a16="http://schemas.microsoft.com/office/drawing/2014/main" id="{AFDDCB51-8C82-6E07-6179-9E70C0EDF70D}"/>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DA9B0C-6C2C-5557-A8F2-9ED0642A5752}"/>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CFF747-F61D-ACAD-DF5E-EC1BE5C9623C}"/>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A9147685-EBE0-87D3-3590-84F2B7AABFF4}"/>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2A0F600E-C0DF-9698-15EE-0BD7A43528A2}"/>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CC30413-A61C-BECA-29E4-48EB77A1FB4A}"/>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7" name="Straight Arrow Connector 26">
            <a:extLst>
              <a:ext uri="{FF2B5EF4-FFF2-40B4-BE49-F238E27FC236}">
                <a16:creationId xmlns:a16="http://schemas.microsoft.com/office/drawing/2014/main" id="{1AD2A83D-D36B-9277-7F2D-BA29EEC0E017}"/>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95A5EA8-FC49-CD31-BB17-6BCAE36F7358}"/>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30" name="Straight Arrow Connector 29">
            <a:extLst>
              <a:ext uri="{FF2B5EF4-FFF2-40B4-BE49-F238E27FC236}">
                <a16:creationId xmlns:a16="http://schemas.microsoft.com/office/drawing/2014/main" id="{679D947F-AEE6-868E-41FE-F01B4FFBBA7D}"/>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7447D7-E30E-7E42-5E77-5A788AC153A8}"/>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cxnSp>
        <p:nvCxnSpPr>
          <p:cNvPr id="3" name="Straight Arrow Connector 2">
            <a:extLst>
              <a:ext uri="{FF2B5EF4-FFF2-40B4-BE49-F238E27FC236}">
                <a16:creationId xmlns:a16="http://schemas.microsoft.com/office/drawing/2014/main" id="{AC434A2E-0990-8660-73B7-13F0AA600977}"/>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87A05B8-66B1-64B7-66DB-2A83299269DD}"/>
              </a:ext>
            </a:extLst>
          </p:cNvPr>
          <p:cNvSpPr txBox="1"/>
          <p:nvPr/>
        </p:nvSpPr>
        <p:spPr>
          <a:xfrm>
            <a:off x="8416882" y="426467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61C132AD-080A-C228-1A22-73DFC5427DE5}"/>
              </a:ext>
            </a:extLst>
          </p:cNvPr>
          <p:cNvCxnSpPr>
            <a:cxnSpLocks/>
          </p:cNvCxnSpPr>
          <p:nvPr/>
        </p:nvCxnSpPr>
        <p:spPr>
          <a:xfrm flipH="1" flipV="1">
            <a:off x="7347570" y="2730037"/>
            <a:ext cx="1711929" cy="67944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CD5947-0AA5-C11D-00B7-9F9B1A844B5A}"/>
              </a:ext>
            </a:extLst>
          </p:cNvPr>
          <p:cNvCxnSpPr>
            <a:cxnSpLocks/>
          </p:cNvCxnSpPr>
          <p:nvPr/>
        </p:nvCxnSpPr>
        <p:spPr>
          <a:xfrm flipV="1">
            <a:off x="3481323" y="2692837"/>
            <a:ext cx="1535067" cy="45651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400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6500585" y="2273582"/>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1622936" y="2458877"/>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1622936" y="2458877"/>
                <a:ext cx="1870346" cy="430887"/>
              </a:xfrm>
              <a:prstGeom prst="rect">
                <a:avLst/>
              </a:prstGeom>
              <a:blipFill>
                <a:blip r:embed="rId3"/>
                <a:stretch>
                  <a:fillRect l="-6040"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61065BE-2630-387B-C29A-300FBBEF3D83}"/>
              </a:ext>
            </a:extLst>
          </p:cNvPr>
          <p:cNvCxnSpPr>
            <a:cxnSpLocks/>
          </p:cNvCxnSpPr>
          <p:nvPr/>
        </p:nvCxnSpPr>
        <p:spPr>
          <a:xfrm flipV="1">
            <a:off x="9261747" y="5064411"/>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9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6500585" y="2273582"/>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3"/>
                <a:stretch>
                  <a:fillRect l="-4478" b="-1285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0AA49D-F2FF-D849-6C2D-E2E707B3C39E}"/>
              </a:ext>
            </a:extLst>
          </p:cNvPr>
          <p:cNvCxnSpPr>
            <a:cxnSpLocks/>
          </p:cNvCxnSpPr>
          <p:nvPr/>
        </p:nvCxnSpPr>
        <p:spPr>
          <a:xfrm flipV="1">
            <a:off x="920757" y="4120102"/>
            <a:ext cx="0" cy="326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5CC83EE-A56C-2E4A-AA28-9DAE81EBC4EE}"/>
              </a:ext>
            </a:extLst>
          </p:cNvPr>
          <p:cNvSpPr txBox="1"/>
          <p:nvPr/>
        </p:nvSpPr>
        <p:spPr>
          <a:xfrm>
            <a:off x="154833" y="4491890"/>
            <a:ext cx="1531847" cy="830997"/>
          </a:xfrm>
          <a:prstGeom prst="rect">
            <a:avLst/>
          </a:prstGeom>
          <a:noFill/>
        </p:spPr>
        <p:txBody>
          <a:bodyPr wrap="square" rtlCol="0">
            <a:spAutoFit/>
          </a:bodyPr>
          <a:lstStyle/>
          <a:p>
            <a:pPr algn="ctr"/>
            <a:r>
              <a:rPr lang="en-US" sz="1600" dirty="0">
                <a:cs typeface="Franklin Gothic Medium"/>
              </a:rPr>
              <a:t>equilibrium number of species</a:t>
            </a:r>
            <a:endParaRPr lang="en-US" sz="1600" b="1" dirty="0">
              <a:solidFill>
                <a:srgbClr val="C00000"/>
              </a:solidFill>
              <a:cs typeface="Franklin Gothic Medium"/>
            </a:endParaRPr>
          </a:p>
        </p:txBody>
      </p:sp>
      <p:cxnSp>
        <p:nvCxnSpPr>
          <p:cNvPr id="5" name="Straight Arrow Connector 4">
            <a:extLst>
              <a:ext uri="{FF2B5EF4-FFF2-40B4-BE49-F238E27FC236}">
                <a16:creationId xmlns:a16="http://schemas.microsoft.com/office/drawing/2014/main" id="{74569E5F-7014-683E-79D0-22620BA2159F}"/>
              </a:ext>
            </a:extLst>
          </p:cNvPr>
          <p:cNvCxnSpPr>
            <a:cxnSpLocks/>
          </p:cNvCxnSpPr>
          <p:nvPr/>
        </p:nvCxnSpPr>
        <p:spPr>
          <a:xfrm>
            <a:off x="2300443" y="3126152"/>
            <a:ext cx="0" cy="302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CA8026-4EA8-C8A6-839D-D404F57775B4}"/>
              </a:ext>
            </a:extLst>
          </p:cNvPr>
          <p:cNvSpPr txBox="1"/>
          <p:nvPr/>
        </p:nvSpPr>
        <p:spPr>
          <a:xfrm>
            <a:off x="1498417" y="2295155"/>
            <a:ext cx="1892964" cy="830997"/>
          </a:xfrm>
          <a:prstGeom prst="rect">
            <a:avLst/>
          </a:prstGeom>
          <a:noFill/>
        </p:spPr>
        <p:txBody>
          <a:bodyPr wrap="square" rtlCol="0">
            <a:spAutoFit/>
          </a:bodyPr>
          <a:lstStyle/>
          <a:p>
            <a:pPr algn="ctr"/>
            <a:r>
              <a:rPr lang="en-US" sz="1600" dirty="0">
                <a:cs typeface="Franklin Gothic Medium"/>
              </a:rPr>
              <a:t>increases with number of species in source pool</a:t>
            </a:r>
            <a:endParaRPr lang="en-US" sz="1600" b="1" dirty="0">
              <a:solidFill>
                <a:srgbClr val="C00000"/>
              </a:solidFill>
              <a:cs typeface="Franklin Gothic Medium"/>
            </a:endParaRPr>
          </a:p>
        </p:txBody>
      </p:sp>
      <p:cxnSp>
        <p:nvCxnSpPr>
          <p:cNvPr id="9" name="Straight Arrow Connector 8">
            <a:extLst>
              <a:ext uri="{FF2B5EF4-FFF2-40B4-BE49-F238E27FC236}">
                <a16:creationId xmlns:a16="http://schemas.microsoft.com/office/drawing/2014/main" id="{7DB83E3B-D0DA-ECC8-6739-B5A0EE33DACB}"/>
              </a:ext>
            </a:extLst>
          </p:cNvPr>
          <p:cNvCxnSpPr>
            <a:cxnSpLocks/>
          </p:cNvCxnSpPr>
          <p:nvPr/>
        </p:nvCxnSpPr>
        <p:spPr>
          <a:xfrm flipH="1">
            <a:off x="2981638" y="3326359"/>
            <a:ext cx="514765" cy="240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0523DDD-F85C-77E4-032C-B47180D07EE8}"/>
              </a:ext>
            </a:extLst>
          </p:cNvPr>
          <p:cNvSpPr txBox="1"/>
          <p:nvPr/>
        </p:nvSpPr>
        <p:spPr>
          <a:xfrm>
            <a:off x="3496403" y="2863347"/>
            <a:ext cx="1308542" cy="830997"/>
          </a:xfrm>
          <a:prstGeom prst="rect">
            <a:avLst/>
          </a:prstGeom>
          <a:noFill/>
        </p:spPr>
        <p:txBody>
          <a:bodyPr wrap="square" rtlCol="0">
            <a:spAutoFit/>
          </a:bodyPr>
          <a:lstStyle/>
          <a:p>
            <a:pPr algn="ctr"/>
            <a:r>
              <a:rPr lang="en-US" sz="1600" dirty="0">
                <a:cs typeface="Franklin Gothic Medium"/>
              </a:rPr>
              <a:t>increases with area of island</a:t>
            </a:r>
            <a:endParaRPr lang="en-US" sz="1600" b="1" dirty="0">
              <a:solidFill>
                <a:srgbClr val="C00000"/>
              </a:solidFill>
              <a:cs typeface="Franklin Gothic Medium"/>
            </a:endParaRPr>
          </a:p>
        </p:txBody>
      </p:sp>
      <p:cxnSp>
        <p:nvCxnSpPr>
          <p:cNvPr id="14" name="Straight Arrow Connector 13">
            <a:extLst>
              <a:ext uri="{FF2B5EF4-FFF2-40B4-BE49-F238E27FC236}">
                <a16:creationId xmlns:a16="http://schemas.microsoft.com/office/drawing/2014/main" id="{35A88860-0366-1342-4D4D-85D28DFB6926}"/>
              </a:ext>
            </a:extLst>
          </p:cNvPr>
          <p:cNvCxnSpPr>
            <a:cxnSpLocks/>
          </p:cNvCxnSpPr>
          <p:nvPr/>
        </p:nvCxnSpPr>
        <p:spPr>
          <a:xfrm flipH="1">
            <a:off x="3391381" y="4119647"/>
            <a:ext cx="3912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78DA0B4-8A94-743D-FE00-3A28AFC2960A}"/>
              </a:ext>
            </a:extLst>
          </p:cNvPr>
          <p:cNvSpPr txBox="1"/>
          <p:nvPr/>
        </p:nvSpPr>
        <p:spPr>
          <a:xfrm>
            <a:off x="3692047" y="3907705"/>
            <a:ext cx="1661677" cy="1077218"/>
          </a:xfrm>
          <a:prstGeom prst="rect">
            <a:avLst/>
          </a:prstGeom>
          <a:noFill/>
        </p:spPr>
        <p:txBody>
          <a:bodyPr wrap="square" rtlCol="0">
            <a:spAutoFit/>
          </a:bodyPr>
          <a:lstStyle/>
          <a:p>
            <a:pPr algn="ctr"/>
            <a:r>
              <a:rPr lang="en-US" sz="1600" dirty="0">
                <a:cs typeface="Franklin Gothic Medium"/>
              </a:rPr>
              <a:t>decreases with distance from with distance from mainland</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A227B5D0-719A-5927-BD8D-CE47BC3A1F5B}"/>
              </a:ext>
            </a:extLst>
          </p:cNvPr>
          <p:cNvCxnSpPr>
            <a:cxnSpLocks/>
          </p:cNvCxnSpPr>
          <p:nvPr/>
        </p:nvCxnSpPr>
        <p:spPr>
          <a:xfrm flipV="1">
            <a:off x="9261747" y="5064411"/>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737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defined">
            <a:extLst>
              <a:ext uri="{FF2B5EF4-FFF2-40B4-BE49-F238E27FC236}">
                <a16:creationId xmlns:a16="http://schemas.microsoft.com/office/drawing/2014/main" id="{59E4479D-1ABC-8675-E006-1FAF53A5C8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a:stCxn id="12"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0" name="Oval 29">
            <a:extLst>
              <a:ext uri="{FF2B5EF4-FFF2-40B4-BE49-F238E27FC236}">
                <a16:creationId xmlns:a16="http://schemas.microsoft.com/office/drawing/2014/main" id="{E3A9FF54-1441-E298-FD34-54DD09F7FBEC}"/>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2D03860-C8F9-0FC5-232D-F3BC90FB5093}"/>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B3841A8-339D-BFD1-3665-84A0B50734CA}"/>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a:extLst>
              <a:ext uri="{FF2B5EF4-FFF2-40B4-BE49-F238E27FC236}">
                <a16:creationId xmlns:a16="http://schemas.microsoft.com/office/drawing/2014/main" id="{DFC1ABEA-DAF3-7786-7014-AA5FB65C9EF2}"/>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38B65EC-CF74-94DF-ED17-0DDA8C95B569}"/>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20213B3-C22F-57ED-4D33-B4BE74AD0F86}"/>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211806-0078-2FA7-EDA9-9D63F86998A7}"/>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A47C6D7-889D-394B-B77B-3ED81AD34854}"/>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38" name="Oval 37">
            <a:extLst>
              <a:ext uri="{FF2B5EF4-FFF2-40B4-BE49-F238E27FC236}">
                <a16:creationId xmlns:a16="http://schemas.microsoft.com/office/drawing/2014/main" id="{6D8F2CAE-2FA7-1EC7-0AE5-E48F379CD28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39" name="TextBox 38">
            <a:extLst>
              <a:ext uri="{FF2B5EF4-FFF2-40B4-BE49-F238E27FC236}">
                <a16:creationId xmlns:a16="http://schemas.microsoft.com/office/drawing/2014/main" id="{B5DE951B-23ED-7420-E4A8-C7193BF655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7492551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defined">
            <a:extLst>
              <a:ext uri="{FF2B5EF4-FFF2-40B4-BE49-F238E27FC236}">
                <a16:creationId xmlns:a16="http://schemas.microsoft.com/office/drawing/2014/main" id="{59E4479D-1ABC-8675-E006-1FAF53A5C8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a:stCxn id="12"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pic>
        <p:nvPicPr>
          <p:cNvPr id="20" name="Picture 19">
            <a:extLst>
              <a:ext uri="{FF2B5EF4-FFF2-40B4-BE49-F238E27FC236}">
                <a16:creationId xmlns:a16="http://schemas.microsoft.com/office/drawing/2014/main" id="{1BC2C72E-AC96-4135-244F-6903C6D4C2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66" t="20866"/>
          <a:stretch/>
        </p:blipFill>
        <p:spPr bwMode="auto">
          <a:xfrm>
            <a:off x="536336" y="4363091"/>
            <a:ext cx="2693399" cy="185611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B01547B-27DC-5776-6396-A0CBD58F8EC0}"/>
              </a:ext>
            </a:extLst>
          </p:cNvPr>
          <p:cNvSpPr txBox="1"/>
          <p:nvPr/>
        </p:nvSpPr>
        <p:spPr>
          <a:xfrm>
            <a:off x="473373" y="3285873"/>
            <a:ext cx="2693399" cy="1077218"/>
          </a:xfrm>
          <a:prstGeom prst="rect">
            <a:avLst/>
          </a:prstGeom>
          <a:noFill/>
        </p:spPr>
        <p:txBody>
          <a:bodyPr wrap="square" rtlCol="0">
            <a:spAutoFit/>
          </a:bodyPr>
          <a:lstStyle/>
          <a:p>
            <a:pPr algn="ctr"/>
            <a:r>
              <a:rPr lang="en-US" sz="1600" b="1" dirty="0">
                <a:cs typeface="Franklin Gothic Medium"/>
              </a:rPr>
              <a:t>Target effect</a:t>
            </a:r>
            <a:r>
              <a:rPr lang="en-US" sz="1600" dirty="0">
                <a:cs typeface="Franklin Gothic Medium"/>
              </a:rPr>
              <a:t>: </a:t>
            </a:r>
            <a:r>
              <a:rPr lang="en-US" sz="1600" b="1" dirty="0">
                <a:solidFill>
                  <a:srgbClr val="C00000"/>
                </a:solidFill>
                <a:cs typeface="Franklin Gothic Medium"/>
              </a:rPr>
              <a:t>larger islands have higher immigration rates</a:t>
            </a:r>
            <a:r>
              <a:rPr lang="en-US" sz="1600" dirty="0">
                <a:cs typeface="Franklin Gothic Medium"/>
              </a:rPr>
              <a:t> because they offer a bigger target to land on!</a:t>
            </a:r>
          </a:p>
        </p:txBody>
      </p:sp>
      <p:cxnSp>
        <p:nvCxnSpPr>
          <p:cNvPr id="22" name="Straight Arrow Connector 21">
            <a:extLst>
              <a:ext uri="{FF2B5EF4-FFF2-40B4-BE49-F238E27FC236}">
                <a16:creationId xmlns:a16="http://schemas.microsoft.com/office/drawing/2014/main" id="{47A8F6CD-F89C-2363-7132-5A1102EB731D}"/>
              </a:ext>
            </a:extLst>
          </p:cNvPr>
          <p:cNvCxnSpPr>
            <a:cxnSpLocks/>
          </p:cNvCxnSpPr>
          <p:nvPr/>
        </p:nvCxnSpPr>
        <p:spPr>
          <a:xfrm flipV="1">
            <a:off x="3026730" y="3142747"/>
            <a:ext cx="599304"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C68CF5F5-B7BF-8EDC-F75A-6B66EB6762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81" t="1179" r="49333" b="-1"/>
          <a:stretch/>
        </p:blipFill>
        <p:spPr bwMode="auto">
          <a:xfrm>
            <a:off x="9300802" y="4392890"/>
            <a:ext cx="2334679" cy="18902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446FAFA-3B7C-67C5-07A8-4EAC22F9193F}"/>
              </a:ext>
            </a:extLst>
          </p:cNvPr>
          <p:cNvSpPr txBox="1"/>
          <p:nvPr/>
        </p:nvSpPr>
        <p:spPr>
          <a:xfrm>
            <a:off x="9009385" y="3142747"/>
            <a:ext cx="2553357" cy="1323439"/>
          </a:xfrm>
          <a:prstGeom prst="rect">
            <a:avLst/>
          </a:prstGeom>
          <a:noFill/>
        </p:spPr>
        <p:txBody>
          <a:bodyPr wrap="square" rtlCol="0">
            <a:spAutoFit/>
          </a:bodyPr>
          <a:lstStyle/>
          <a:p>
            <a:pPr algn="ctr"/>
            <a:r>
              <a:rPr lang="en-US" sz="1600" b="1" dirty="0">
                <a:cs typeface="Franklin Gothic Medium"/>
              </a:rPr>
              <a:t>Rescue effect</a:t>
            </a:r>
            <a:r>
              <a:rPr lang="en-US" sz="1600" dirty="0">
                <a:cs typeface="Franklin Gothic Medium"/>
              </a:rPr>
              <a:t>: </a:t>
            </a:r>
            <a:r>
              <a:rPr lang="en-US" sz="1600" b="1" dirty="0">
                <a:solidFill>
                  <a:srgbClr val="C00000"/>
                </a:solidFill>
                <a:cs typeface="Franklin Gothic Medium"/>
              </a:rPr>
              <a:t>Closer islands have lower extinction rates </a:t>
            </a:r>
            <a:r>
              <a:rPr lang="en-US" sz="1600" dirty="0">
                <a:cs typeface="Franklin Gothic Medium"/>
              </a:rPr>
              <a:t>because they can be repopulated from the mainland!</a:t>
            </a:r>
          </a:p>
        </p:txBody>
      </p:sp>
      <p:cxnSp>
        <p:nvCxnSpPr>
          <p:cNvPr id="2" name="Straight Arrow Connector 1">
            <a:extLst>
              <a:ext uri="{FF2B5EF4-FFF2-40B4-BE49-F238E27FC236}">
                <a16:creationId xmlns:a16="http://schemas.microsoft.com/office/drawing/2014/main" id="{3A34813D-2E4C-B000-45E9-88A2734F38D4}"/>
              </a:ext>
            </a:extLst>
          </p:cNvPr>
          <p:cNvCxnSpPr>
            <a:cxnSpLocks/>
          </p:cNvCxnSpPr>
          <p:nvPr/>
        </p:nvCxnSpPr>
        <p:spPr>
          <a:xfrm flipH="1" flipV="1">
            <a:off x="8358264" y="3142747"/>
            <a:ext cx="651121" cy="286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B7532B-C85E-642F-246E-BD35879B7B6E}"/>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956749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this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2"/>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3"/>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4"/>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Tree>
    <p:extLst>
      <p:ext uri="{BB962C8B-B14F-4D97-AF65-F5344CB8AC3E}">
        <p14:creationId xmlns:p14="http://schemas.microsoft.com/office/powerpoint/2010/main" val="507496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this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3"/>
          <a:stretch>
            <a:fillRect/>
          </a:stretch>
        </p:blipFill>
        <p:spPr>
          <a:xfrm>
            <a:off x="388555" y="1113880"/>
            <a:ext cx="5626976" cy="4379572"/>
          </a:xfrm>
          <a:prstGeom prst="rect">
            <a:avLst/>
          </a:prstGeom>
        </p:spPr>
      </p:pic>
    </p:spTree>
    <p:extLst>
      <p:ext uri="{BB962C8B-B14F-4D97-AF65-F5344CB8AC3E}">
        <p14:creationId xmlns:p14="http://schemas.microsoft.com/office/powerpoint/2010/main" val="33474113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In subsequent work, </a:t>
            </a:r>
            <a:r>
              <a:rPr lang="en-US" sz="3200" dirty="0" err="1">
                <a:latin typeface="+mn-lt"/>
              </a:rPr>
              <a:t>Simberloff</a:t>
            </a:r>
            <a:r>
              <a:rPr lang="en-US" sz="3200" dirty="0">
                <a:latin typeface="+mn-lt"/>
              </a:rPr>
              <a:t> demonstrated the area effect by actually removing entire chunks out of islands and censusing species!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519446"/>
            <a:ext cx="6096000" cy="338554"/>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1976. </a:t>
            </a:r>
            <a:r>
              <a:rPr lang="en-US" sz="1600" i="1" dirty="0">
                <a:cs typeface="Franklin Gothic Medium"/>
              </a:rPr>
              <a:t>Ecology.</a:t>
            </a:r>
            <a:endParaRPr lang="en-US" sz="1600" dirty="0">
              <a:cs typeface="Franklin Gothic Medium"/>
            </a:endParaRPr>
          </a:p>
        </p:txBody>
      </p:sp>
      <p:pic>
        <p:nvPicPr>
          <p:cNvPr id="4" name="Picture 3" descr="A picture containing antenna, different&#10;&#10;Description automatically generated">
            <a:extLst>
              <a:ext uri="{FF2B5EF4-FFF2-40B4-BE49-F238E27FC236}">
                <a16:creationId xmlns:a16="http://schemas.microsoft.com/office/drawing/2014/main" id="{E6BF9724-3769-7297-1318-4073AA6E754B}"/>
              </a:ext>
            </a:extLst>
          </p:cNvPr>
          <p:cNvPicPr>
            <a:picLocks noChangeAspect="1"/>
          </p:cNvPicPr>
          <p:nvPr/>
        </p:nvPicPr>
        <p:blipFill>
          <a:blip r:embed="rId2"/>
          <a:stretch>
            <a:fillRect/>
          </a:stretch>
        </p:blipFill>
        <p:spPr>
          <a:xfrm>
            <a:off x="6372902" y="1944447"/>
            <a:ext cx="4974767" cy="4744276"/>
          </a:xfrm>
          <a:prstGeom prst="rect">
            <a:avLst/>
          </a:prstGeom>
        </p:spPr>
      </p:pic>
      <p:pic>
        <p:nvPicPr>
          <p:cNvPr id="9" name="Picture 8" descr="A picture containing text, outdoor, beach&#10;&#10;Description automatically generated">
            <a:extLst>
              <a:ext uri="{FF2B5EF4-FFF2-40B4-BE49-F238E27FC236}">
                <a16:creationId xmlns:a16="http://schemas.microsoft.com/office/drawing/2014/main" id="{D415AFD9-13D6-7D65-D00F-69CB9D6626F9}"/>
              </a:ext>
            </a:extLst>
          </p:cNvPr>
          <p:cNvPicPr>
            <a:picLocks noChangeAspect="1"/>
          </p:cNvPicPr>
          <p:nvPr/>
        </p:nvPicPr>
        <p:blipFill rotWithShape="1">
          <a:blip r:embed="rId3"/>
          <a:srcRect r="35135"/>
          <a:stretch/>
        </p:blipFill>
        <p:spPr>
          <a:xfrm>
            <a:off x="2253575" y="5057744"/>
            <a:ext cx="4210287" cy="1800256"/>
          </a:xfrm>
          <a:prstGeom prst="rect">
            <a:avLst/>
          </a:prstGeom>
          <a:ln>
            <a:noFill/>
          </a:ln>
          <a:effectLst>
            <a:softEdge rad="112500"/>
          </a:effectLst>
        </p:spPr>
      </p:pic>
      <p:pic>
        <p:nvPicPr>
          <p:cNvPr id="11" name="Picture 10" descr="Diagram&#10;&#10;Description automatically generated with medium confidence">
            <a:extLst>
              <a:ext uri="{FF2B5EF4-FFF2-40B4-BE49-F238E27FC236}">
                <a16:creationId xmlns:a16="http://schemas.microsoft.com/office/drawing/2014/main" id="{332F125B-D8E8-5961-B160-24D7D9EB8803}"/>
              </a:ext>
            </a:extLst>
          </p:cNvPr>
          <p:cNvPicPr>
            <a:picLocks noChangeAspect="1"/>
          </p:cNvPicPr>
          <p:nvPr/>
        </p:nvPicPr>
        <p:blipFill>
          <a:blip r:embed="rId4"/>
          <a:stretch>
            <a:fillRect/>
          </a:stretch>
        </p:blipFill>
        <p:spPr>
          <a:xfrm>
            <a:off x="375126" y="1352250"/>
            <a:ext cx="3426372" cy="3632329"/>
          </a:xfrm>
          <a:prstGeom prst="rect">
            <a:avLst/>
          </a:prstGeom>
        </p:spPr>
      </p:pic>
      <p:sp>
        <p:nvSpPr>
          <p:cNvPr id="12" name="TextBox 11">
            <a:extLst>
              <a:ext uri="{FF2B5EF4-FFF2-40B4-BE49-F238E27FC236}">
                <a16:creationId xmlns:a16="http://schemas.microsoft.com/office/drawing/2014/main" id="{495C6861-5D59-239E-FA06-4CD9201B9A9C}"/>
              </a:ext>
            </a:extLst>
          </p:cNvPr>
          <p:cNvSpPr txBox="1"/>
          <p:nvPr/>
        </p:nvSpPr>
        <p:spPr>
          <a:xfrm>
            <a:off x="6576573" y="1444865"/>
            <a:ext cx="5240301" cy="769441"/>
          </a:xfrm>
          <a:prstGeom prst="rect">
            <a:avLst/>
          </a:prstGeom>
          <a:noFill/>
        </p:spPr>
        <p:txBody>
          <a:bodyPr wrap="square" rtlCol="0">
            <a:spAutoFit/>
          </a:bodyPr>
          <a:lstStyle/>
          <a:p>
            <a:pPr algn="ctr"/>
            <a:r>
              <a:rPr lang="en-US" sz="2200" dirty="0">
                <a:cs typeface="Franklin Gothic Medium"/>
              </a:rPr>
              <a:t>log-log plot of island area and species count before and after land removal!</a:t>
            </a:r>
          </a:p>
        </p:txBody>
      </p:sp>
      <p:sp>
        <p:nvSpPr>
          <p:cNvPr id="13" name="TextBox 12">
            <a:extLst>
              <a:ext uri="{FF2B5EF4-FFF2-40B4-BE49-F238E27FC236}">
                <a16:creationId xmlns:a16="http://schemas.microsoft.com/office/drawing/2014/main" id="{3495229E-455D-7A90-60CE-5061A609BB1F}"/>
              </a:ext>
            </a:extLst>
          </p:cNvPr>
          <p:cNvSpPr txBox="1"/>
          <p:nvPr/>
        </p:nvSpPr>
        <p:spPr>
          <a:xfrm>
            <a:off x="3481318" y="2269989"/>
            <a:ext cx="2891584" cy="2123658"/>
          </a:xfrm>
          <a:prstGeom prst="rect">
            <a:avLst/>
          </a:prstGeom>
          <a:noFill/>
        </p:spPr>
        <p:txBody>
          <a:bodyPr wrap="square" rtlCol="0">
            <a:spAutoFit/>
          </a:bodyPr>
          <a:lstStyle/>
          <a:p>
            <a:pPr algn="ctr"/>
            <a:r>
              <a:rPr lang="en-US" sz="2200" dirty="0">
                <a:cs typeface="Franklin Gothic Medium"/>
              </a:rPr>
              <a:t>Pre-land removal species accumulation curves demonstrate that a sufficient quantity of biodiversity was sampled.</a:t>
            </a:r>
          </a:p>
        </p:txBody>
      </p:sp>
      <p:cxnSp>
        <p:nvCxnSpPr>
          <p:cNvPr id="14" name="Straight Arrow Connector 13">
            <a:extLst>
              <a:ext uri="{FF2B5EF4-FFF2-40B4-BE49-F238E27FC236}">
                <a16:creationId xmlns:a16="http://schemas.microsoft.com/office/drawing/2014/main" id="{0CED8708-BCC4-FB46-4A17-DF85DD5A03A2}"/>
              </a:ext>
            </a:extLst>
          </p:cNvPr>
          <p:cNvCxnSpPr>
            <a:cxnSpLocks/>
          </p:cNvCxnSpPr>
          <p:nvPr/>
        </p:nvCxnSpPr>
        <p:spPr>
          <a:xfrm flipH="1" flipV="1">
            <a:off x="3899724" y="1944447"/>
            <a:ext cx="556662" cy="300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655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806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11" name="Picture 10" descr="Chart, scatter chart&#10;&#10;Description automatically generated">
            <a:extLst>
              <a:ext uri="{FF2B5EF4-FFF2-40B4-BE49-F238E27FC236}">
                <a16:creationId xmlns:a16="http://schemas.microsoft.com/office/drawing/2014/main" id="{30AFD0B8-F5A5-3751-0A1D-BC27EFDF479C}"/>
              </a:ext>
            </a:extLst>
          </p:cNvPr>
          <p:cNvPicPr>
            <a:picLocks noChangeAspect="1"/>
          </p:cNvPicPr>
          <p:nvPr/>
        </p:nvPicPr>
        <p:blipFill>
          <a:blip r:embed="rId2"/>
          <a:stretch>
            <a:fillRect/>
          </a:stretch>
        </p:blipFill>
        <p:spPr>
          <a:xfrm>
            <a:off x="471375" y="1979815"/>
            <a:ext cx="5507422" cy="3994019"/>
          </a:xfrm>
          <a:prstGeom prst="rect">
            <a:avLst/>
          </a:prstGeom>
        </p:spPr>
      </p:pic>
      <p:pic>
        <p:nvPicPr>
          <p:cNvPr id="13" name="Picture 12" descr="Chart, scatter chart&#10;&#10;Description automatically generated">
            <a:extLst>
              <a:ext uri="{FF2B5EF4-FFF2-40B4-BE49-F238E27FC236}">
                <a16:creationId xmlns:a16="http://schemas.microsoft.com/office/drawing/2014/main" id="{26583891-F27A-758B-DC0A-0725EBE4E9F5}"/>
              </a:ext>
            </a:extLst>
          </p:cNvPr>
          <p:cNvPicPr>
            <a:picLocks noChangeAspect="1"/>
          </p:cNvPicPr>
          <p:nvPr/>
        </p:nvPicPr>
        <p:blipFill>
          <a:blip r:embed="rId3"/>
          <a:stretch>
            <a:fillRect/>
          </a:stretch>
        </p:blipFill>
        <p:spPr>
          <a:xfrm>
            <a:off x="5848512" y="1829394"/>
            <a:ext cx="4891970" cy="4201077"/>
          </a:xfrm>
          <a:prstGeom prst="rect">
            <a:avLst/>
          </a:prstGeom>
        </p:spPr>
      </p:pic>
      <p:sp>
        <p:nvSpPr>
          <p:cNvPr id="14" name="TextBox 13">
            <a:extLst>
              <a:ext uri="{FF2B5EF4-FFF2-40B4-BE49-F238E27FC236}">
                <a16:creationId xmlns:a16="http://schemas.microsoft.com/office/drawing/2014/main" id="{35D7FD93-278C-E243-C4E3-9A2A025F4BE7}"/>
              </a:ext>
            </a:extLst>
          </p:cNvPr>
          <p:cNvSpPr txBox="1"/>
          <p:nvPr/>
        </p:nvSpPr>
        <p:spPr>
          <a:xfrm>
            <a:off x="1183010" y="1636028"/>
            <a:ext cx="3336332" cy="1200329"/>
          </a:xfrm>
          <a:prstGeom prst="rect">
            <a:avLst/>
          </a:prstGeom>
          <a:noFill/>
        </p:spPr>
        <p:txBody>
          <a:bodyPr wrap="square" rtlCol="0">
            <a:spAutoFit/>
          </a:bodyPr>
          <a:lstStyle/>
          <a:p>
            <a:r>
              <a:rPr lang="en-US" b="1" dirty="0">
                <a:solidFill>
                  <a:srgbClr val="C00000"/>
                </a:solidFill>
                <a:cs typeface="Franklin Gothic Medium"/>
              </a:rPr>
              <a:t>Area effect:</a:t>
            </a:r>
          </a:p>
          <a:p>
            <a:r>
              <a:rPr lang="en-US" dirty="0">
                <a:cs typeface="Franklin Gothic Medium"/>
              </a:rPr>
              <a:t>Island size and resident, non-marine bird species number near New Guinea</a:t>
            </a:r>
          </a:p>
        </p:txBody>
      </p:sp>
      <p:sp>
        <p:nvSpPr>
          <p:cNvPr id="17" name="TextBox 16">
            <a:extLst>
              <a:ext uri="{FF2B5EF4-FFF2-40B4-BE49-F238E27FC236}">
                <a16:creationId xmlns:a16="http://schemas.microsoft.com/office/drawing/2014/main" id="{FE4A2D55-F2BB-0A3A-7FC9-0D0E907F3E10}"/>
              </a:ext>
            </a:extLst>
          </p:cNvPr>
          <p:cNvSpPr txBox="1"/>
          <p:nvPr/>
        </p:nvSpPr>
        <p:spPr>
          <a:xfrm>
            <a:off x="7798413" y="1636028"/>
            <a:ext cx="4042585" cy="1169551"/>
          </a:xfrm>
          <a:prstGeom prst="rect">
            <a:avLst/>
          </a:prstGeom>
          <a:noFill/>
        </p:spPr>
        <p:txBody>
          <a:bodyPr wrap="square" rtlCol="0">
            <a:spAutoFit/>
          </a:bodyPr>
          <a:lstStyle/>
          <a:p>
            <a:pPr algn="r"/>
            <a:r>
              <a:rPr lang="en-US" b="1" dirty="0">
                <a:solidFill>
                  <a:srgbClr val="C00000"/>
                </a:solidFill>
                <a:cs typeface="Franklin Gothic Medium"/>
              </a:rPr>
              <a:t>Distance effect:</a:t>
            </a:r>
            <a:endParaRPr lang="en-US" dirty="0">
              <a:cs typeface="Franklin Gothic Medium"/>
            </a:endParaRPr>
          </a:p>
          <a:p>
            <a:pPr algn="r"/>
            <a:r>
              <a:rPr lang="en-US" dirty="0">
                <a:cs typeface="Franklin Gothic Medium"/>
              </a:rPr>
              <a:t>Island resident, non-marine bird species count by distance from New Guinea </a:t>
            </a:r>
            <a:r>
              <a:rPr lang="en-US" sz="1600" dirty="0">
                <a:cs typeface="Franklin Gothic Medium"/>
              </a:rPr>
              <a:t>(standardized by area)</a:t>
            </a:r>
          </a:p>
        </p:txBody>
      </p:sp>
    </p:spTree>
    <p:extLst>
      <p:ext uri="{BB962C8B-B14F-4D97-AF65-F5344CB8AC3E}">
        <p14:creationId xmlns:p14="http://schemas.microsoft.com/office/powerpoint/2010/main" val="3532809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2" name="Content Placeholder 8" descr="Circle&#10;&#10;Description automatically generated">
            <a:extLst>
              <a:ext uri="{FF2B5EF4-FFF2-40B4-BE49-F238E27FC236}">
                <a16:creationId xmlns:a16="http://schemas.microsoft.com/office/drawing/2014/main" id="{D1527B1D-1FAD-DCFD-7E66-5C1D447EB437}"/>
              </a:ext>
            </a:extLst>
          </p:cNvPr>
          <p:cNvPicPr>
            <a:picLocks noGrp="1" noChangeAspect="1"/>
          </p:cNvPicPr>
          <p:nvPr>
            <p:ph idx="1"/>
          </p:nvPr>
        </p:nvPicPr>
        <p:blipFill>
          <a:blip r:embed="rId2"/>
          <a:stretch>
            <a:fillRect/>
          </a:stretch>
        </p:blipFill>
        <p:spPr>
          <a:xfrm>
            <a:off x="5208068" y="1469621"/>
            <a:ext cx="2377195" cy="4351338"/>
          </a:xfrm>
        </p:spPr>
      </p:pic>
      <p:pic>
        <p:nvPicPr>
          <p:cNvPr id="51202" name="Picture 2">
            <a:extLst>
              <a:ext uri="{FF2B5EF4-FFF2-40B4-BE49-F238E27FC236}">
                <a16:creationId xmlns:a16="http://schemas.microsoft.com/office/drawing/2014/main" id="{0BC1B66E-E033-DBA7-B08B-7D5C76FCD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689" y="2317765"/>
            <a:ext cx="2542628" cy="2542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230EFE-FA98-38A2-C90F-E719403B0A31}"/>
              </a:ext>
            </a:extLst>
          </p:cNvPr>
          <p:cNvSpPr txBox="1"/>
          <p:nvPr/>
        </p:nvSpPr>
        <p:spPr>
          <a:xfrm>
            <a:off x="4561489" y="5959889"/>
            <a:ext cx="4011195" cy="923330"/>
          </a:xfrm>
          <a:prstGeom prst="rect">
            <a:avLst/>
          </a:prstGeom>
          <a:noFill/>
        </p:spPr>
        <p:txBody>
          <a:bodyPr wrap="square" rtlCol="0">
            <a:spAutoFit/>
          </a:bodyPr>
          <a:lstStyle/>
          <a:p>
            <a:pPr algn="ctr"/>
            <a:r>
              <a:rPr lang="en-US" b="1" dirty="0">
                <a:solidFill>
                  <a:srgbClr val="C00000"/>
                </a:solidFill>
                <a:cs typeface="Franklin Gothic Medium"/>
              </a:rPr>
              <a:t>Reserve design</a:t>
            </a:r>
            <a:r>
              <a:rPr lang="en-US" dirty="0">
                <a:cs typeface="Franklin Gothic Medium"/>
              </a:rPr>
              <a:t> estimated to protect the largest number of species based on island biogeography theory</a:t>
            </a:r>
            <a:endParaRPr lang="en-US" sz="1600" dirty="0">
              <a:cs typeface="Franklin Gothic Medium"/>
            </a:endParaRPr>
          </a:p>
        </p:txBody>
      </p:sp>
      <p:sp>
        <p:nvSpPr>
          <p:cNvPr id="4" name="Right Brace 3">
            <a:extLst>
              <a:ext uri="{FF2B5EF4-FFF2-40B4-BE49-F238E27FC236}">
                <a16:creationId xmlns:a16="http://schemas.microsoft.com/office/drawing/2014/main" id="{85BB08E3-60B8-D9BB-9ED2-F84ECB31DCD6}"/>
              </a:ext>
            </a:extLst>
          </p:cNvPr>
          <p:cNvSpPr/>
          <p:nvPr/>
        </p:nvSpPr>
        <p:spPr>
          <a:xfrm rot="5400000">
            <a:off x="5649812" y="5200426"/>
            <a:ext cx="211443" cy="128226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44C9E0B-7BD9-923C-45F8-FB0C823ECB4B}"/>
              </a:ext>
            </a:extLst>
          </p:cNvPr>
          <p:cNvSpPr txBox="1"/>
          <p:nvPr/>
        </p:nvSpPr>
        <p:spPr>
          <a:xfrm>
            <a:off x="9038405" y="5066437"/>
            <a:ext cx="2377196" cy="769441"/>
          </a:xfrm>
          <a:prstGeom prst="rect">
            <a:avLst/>
          </a:prstGeom>
          <a:noFill/>
        </p:spPr>
        <p:txBody>
          <a:bodyPr wrap="square" rtlCol="0">
            <a:spAutoFit/>
          </a:bodyPr>
          <a:lstStyle/>
          <a:p>
            <a:pPr algn="r"/>
            <a:r>
              <a:rPr lang="en-US" sz="2600" dirty="0">
                <a:cs typeface="Franklin Gothic Medium"/>
              </a:rPr>
              <a:t>“</a:t>
            </a:r>
            <a:r>
              <a:rPr lang="en-US" sz="2600" b="1" dirty="0">
                <a:solidFill>
                  <a:srgbClr val="C00000"/>
                </a:solidFill>
                <a:cs typeface="Franklin Gothic Medium"/>
              </a:rPr>
              <a:t>SLOSS</a:t>
            </a:r>
            <a:r>
              <a:rPr lang="en-US" sz="2600" dirty="0">
                <a:cs typeface="Franklin Gothic Medium"/>
              </a:rPr>
              <a:t>” debate</a:t>
            </a:r>
          </a:p>
          <a:p>
            <a:pPr algn="ctr"/>
            <a:r>
              <a:rPr lang="en-US" dirty="0">
                <a:cs typeface="Franklin Gothic Medium"/>
              </a:rPr>
              <a:t>(1970s-1980s)</a:t>
            </a:r>
          </a:p>
        </p:txBody>
      </p:sp>
      <p:pic>
        <p:nvPicPr>
          <p:cNvPr id="9" name="Picture 8" descr="Chart, scatter chart&#10;&#10;Description automatically generated">
            <a:extLst>
              <a:ext uri="{FF2B5EF4-FFF2-40B4-BE49-F238E27FC236}">
                <a16:creationId xmlns:a16="http://schemas.microsoft.com/office/drawing/2014/main" id="{BA7E821D-AEBC-C165-C04C-0F6F49AE21B8}"/>
              </a:ext>
            </a:extLst>
          </p:cNvPr>
          <p:cNvPicPr>
            <a:picLocks noChangeAspect="1"/>
          </p:cNvPicPr>
          <p:nvPr/>
        </p:nvPicPr>
        <p:blipFill>
          <a:blip r:embed="rId4"/>
          <a:stretch>
            <a:fillRect/>
          </a:stretch>
        </p:blipFill>
        <p:spPr>
          <a:xfrm>
            <a:off x="90498" y="2028942"/>
            <a:ext cx="3829860" cy="4015448"/>
          </a:xfrm>
          <a:prstGeom prst="rect">
            <a:avLst/>
          </a:prstGeom>
        </p:spPr>
      </p:pic>
      <p:sp>
        <p:nvSpPr>
          <p:cNvPr id="10" name="TextBox 9">
            <a:extLst>
              <a:ext uri="{FF2B5EF4-FFF2-40B4-BE49-F238E27FC236}">
                <a16:creationId xmlns:a16="http://schemas.microsoft.com/office/drawing/2014/main" id="{29A7BAC4-6D4A-F7B8-A94B-1A695C703BA7}"/>
              </a:ext>
            </a:extLst>
          </p:cNvPr>
          <p:cNvSpPr txBox="1"/>
          <p:nvPr/>
        </p:nvSpPr>
        <p:spPr>
          <a:xfrm>
            <a:off x="424170" y="1215332"/>
            <a:ext cx="4011195" cy="923330"/>
          </a:xfrm>
          <a:prstGeom prst="rect">
            <a:avLst/>
          </a:prstGeom>
          <a:noFill/>
        </p:spPr>
        <p:txBody>
          <a:bodyPr wrap="square" rtlCol="0">
            <a:spAutoFit/>
          </a:bodyPr>
          <a:lstStyle/>
          <a:p>
            <a:r>
              <a:rPr lang="en-US" dirty="0">
                <a:cs typeface="Franklin Gothic Medium"/>
              </a:rPr>
              <a:t>Mammalian extirpations post-establishment by area size in western North American national parks</a:t>
            </a:r>
            <a:endParaRPr lang="en-US" sz="1600" dirty="0">
              <a:cs typeface="Franklin Gothic Medium"/>
            </a:endParaRPr>
          </a:p>
        </p:txBody>
      </p:sp>
      <p:sp>
        <p:nvSpPr>
          <p:cNvPr id="12" name="TextBox 11">
            <a:extLst>
              <a:ext uri="{FF2B5EF4-FFF2-40B4-BE49-F238E27FC236}">
                <a16:creationId xmlns:a16="http://schemas.microsoft.com/office/drawing/2014/main" id="{772A91C3-E25C-5C59-53D5-DA5B6A6FCA16}"/>
              </a:ext>
            </a:extLst>
          </p:cNvPr>
          <p:cNvSpPr txBox="1"/>
          <p:nvPr/>
        </p:nvSpPr>
        <p:spPr>
          <a:xfrm>
            <a:off x="-1" y="6544665"/>
            <a:ext cx="6096000" cy="338554"/>
          </a:xfrm>
          <a:prstGeom prst="rect">
            <a:avLst/>
          </a:prstGeom>
          <a:noFill/>
        </p:spPr>
        <p:txBody>
          <a:bodyPr wrap="square" rtlCol="0">
            <a:spAutoFit/>
          </a:bodyPr>
          <a:lstStyle/>
          <a:p>
            <a:r>
              <a:rPr lang="en-US" sz="1600" dirty="0">
                <a:cs typeface="Franklin Gothic Medium"/>
              </a:rPr>
              <a:t>Newmark. 1987.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4177667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Tree>
    <p:extLst>
      <p:ext uri="{BB962C8B-B14F-4D97-AF65-F5344CB8AC3E}">
        <p14:creationId xmlns:p14="http://schemas.microsoft.com/office/powerpoint/2010/main" val="3897512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42" name="Oval 41">
            <a:extLst>
              <a:ext uri="{FF2B5EF4-FFF2-40B4-BE49-F238E27FC236}">
                <a16:creationId xmlns:a16="http://schemas.microsoft.com/office/drawing/2014/main" id="{0A982A84-B79A-16EA-8732-B2DCE4C61312}"/>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43" name="Oval 42">
            <a:extLst>
              <a:ext uri="{FF2B5EF4-FFF2-40B4-BE49-F238E27FC236}">
                <a16:creationId xmlns:a16="http://schemas.microsoft.com/office/drawing/2014/main" id="{834DFF80-E166-4398-C1FC-15781F0FCD00}"/>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44" name="Oval 43">
            <a:extLst>
              <a:ext uri="{FF2B5EF4-FFF2-40B4-BE49-F238E27FC236}">
                <a16:creationId xmlns:a16="http://schemas.microsoft.com/office/drawing/2014/main" id="{F1501D29-C019-F027-A50E-E427836A88CD}"/>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45" name="Triangle 44">
            <a:extLst>
              <a:ext uri="{FF2B5EF4-FFF2-40B4-BE49-F238E27FC236}">
                <a16:creationId xmlns:a16="http://schemas.microsoft.com/office/drawing/2014/main" id="{7D76619F-746C-1E8B-2711-D605FE5727E2}"/>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13D44715-6F29-CAE7-25BB-07FB10102456}"/>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8D94D3B-E0B1-DD3C-900E-5B20A329040C}"/>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1FA92B1-FA5D-A02A-5FCB-A9018758212A}"/>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4F7D68D-B118-EC6E-51EF-E98EC490F0C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D5AD4EC-E186-6F8A-1DFC-FAE6B9B44943}"/>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iangle 50">
            <a:extLst>
              <a:ext uri="{FF2B5EF4-FFF2-40B4-BE49-F238E27FC236}">
                <a16:creationId xmlns:a16="http://schemas.microsoft.com/office/drawing/2014/main" id="{D90B9649-8010-A4B7-FABD-6B82D5764C6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F0C98E-9262-BC13-3503-A5BC0ED18234}"/>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2FD6D6-002C-DC45-731E-33512D55B477}"/>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916259-398F-21C8-F392-0E71D42346DA}"/>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32458374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p:sp>
        <p:nvSpPr>
          <p:cNvPr id="41" name="TextBox 40">
            <a:extLst>
              <a:ext uri="{FF2B5EF4-FFF2-40B4-BE49-F238E27FC236}">
                <a16:creationId xmlns:a16="http://schemas.microsoft.com/office/drawing/2014/main" id="{79319D68-C05B-A4CC-3AD0-A00DB6178DC2}"/>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0755124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BDA5FC-FDB4-1A60-EDC6-CCB7FD572FED}"/>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660281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97E30D-2D09-CD2D-2001-F3D21D70E213}"/>
                  </a:ext>
                </a:extLst>
              </p:cNvPr>
              <p:cNvSpPr txBox="1"/>
              <p:nvPr/>
            </p:nvSpPr>
            <p:spPr>
              <a:xfrm>
                <a:off x="245376" y="5212553"/>
                <a:ext cx="2987380" cy="1614673"/>
              </a:xfrm>
              <a:prstGeom prst="rect">
                <a:avLst/>
              </a:prstGeom>
              <a:noFill/>
            </p:spPr>
            <p:txBody>
              <a:bodyPr wrap="square" rtlCol="0">
                <a:spAutoFit/>
              </a:bodyPr>
              <a:lstStyle/>
              <a:p>
                <a:pPr algn="ctr"/>
                <a14:m>
                  <m:oMath xmlns:m="http://schemas.openxmlformats.org/officeDocument/2006/math">
                    <m:r>
                      <m:rPr>
                        <m:sty m:val="p"/>
                      </m:rPr>
                      <a:rPr lang="el-GR" sz="2200" i="1" dirty="0" smtClean="0">
                        <a:solidFill>
                          <a:srgbClr val="C00000"/>
                        </a:solidFill>
                        <a:latin typeface="Cambria Math" panose="02040503050406030204" pitchFamily="18" charset="0"/>
                        <a:ea typeface="Cambria Math" panose="02040503050406030204" pitchFamily="18" charset="0"/>
                        <a:cs typeface="Franklin Gothic Medium"/>
                      </a:rPr>
                      <m:t>β</m:t>
                    </m:r>
                    <m:r>
                      <a:rPr lang="en-US" sz="2200" b="0" i="1" dirty="0" smtClean="0">
                        <a:solidFill>
                          <a:srgbClr val="C00000"/>
                        </a:solidFill>
                        <a:latin typeface="Cambria Math" panose="02040503050406030204" pitchFamily="18" charset="0"/>
                        <a:ea typeface="Cambria Math" panose="02040503050406030204" pitchFamily="18" charset="0"/>
                        <a:cs typeface="Franklin Gothic Medium"/>
                      </a:rPr>
                      <m:t> </m:t>
                    </m:r>
                  </m:oMath>
                </a14:m>
                <a:r>
                  <a:rPr lang="en-US" sz="2200" dirty="0">
                    <a:solidFill>
                      <a:srgbClr val="C00000"/>
                    </a:solidFill>
                    <a:cs typeface="Franklin Gothic Medium"/>
                  </a:rPr>
                  <a:t>– diversity = ratio between landscape and local species diversity, either </a:t>
                </a:r>
                <a14:m>
                  <m:oMath xmlns:m="http://schemas.openxmlformats.org/officeDocument/2006/math">
                    <m:d>
                      <m:dPr>
                        <m:ctrlPr>
                          <a:rPr lang="en-US" sz="2200" i="1" smtClean="0">
                            <a:solidFill>
                              <a:srgbClr val="C00000"/>
                            </a:solidFill>
                            <a:latin typeface="Cambria Math" panose="02040503050406030204" pitchFamily="18" charset="0"/>
                          </a:rPr>
                        </m:ctrlPr>
                      </m:dPr>
                      <m:e>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ea typeface="Cambria Math" panose="02040503050406030204" pitchFamily="18" charset="0"/>
                              </a:rPr>
                              <m:t>𝛾</m:t>
                            </m:r>
                          </m:num>
                          <m:den>
                            <m:r>
                              <a:rPr lang="en-US" sz="2200" i="1" smtClean="0">
                                <a:solidFill>
                                  <a:srgbClr val="C00000"/>
                                </a:solidFill>
                                <a:latin typeface="Cambria Math" panose="02040503050406030204" pitchFamily="18" charset="0"/>
                                <a:ea typeface="Cambria Math" panose="02040503050406030204" pitchFamily="18" charset="0"/>
                              </a:rPr>
                              <m:t>𝛼</m:t>
                            </m:r>
                          </m:den>
                        </m:f>
                      </m:e>
                    </m:d>
                  </m:oMath>
                </a14:m>
                <a:r>
                  <a:rPr lang="en-US" sz="2200" dirty="0">
                    <a:solidFill>
                      <a:srgbClr val="C00000"/>
                    </a:solidFill>
                    <a:cs typeface="Franklin Gothic Medium"/>
                  </a:rPr>
                  <a:t> or </a:t>
                </a:r>
                <a14:m>
                  <m:oMath xmlns:m="http://schemas.openxmlformats.org/officeDocument/2006/math">
                    <m:d>
                      <m:dPr>
                        <m:ctrlPr>
                          <a:rPr lang="en-US" sz="2200" i="1">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𝛾</m:t>
                        </m:r>
                        <m:r>
                          <m:rPr>
                            <m:nor/>
                          </m:rPr>
                          <a:rPr lang="en-US" sz="2200" b="0" i="0" smtClean="0">
                            <a:solidFill>
                              <a:srgbClr val="C00000"/>
                            </a:solidFill>
                            <a:latin typeface="Cambria Math" panose="02040503050406030204" pitchFamily="18" charset="0"/>
                            <a:ea typeface="Cambria Math" panose="02040503050406030204" pitchFamily="18" charset="0"/>
                          </a:rPr>
                          <m:t>−</m:t>
                        </m:r>
                        <m:r>
                          <a:rPr lang="en-US" sz="2200" i="1">
                            <a:solidFill>
                              <a:srgbClr val="C00000"/>
                            </a:solidFill>
                            <a:latin typeface="Cambria Math" panose="02040503050406030204" pitchFamily="18" charset="0"/>
                            <a:ea typeface="Cambria Math" panose="02040503050406030204" pitchFamily="18" charset="0"/>
                          </a:rPr>
                          <m:t>𝛼</m:t>
                        </m:r>
                      </m:e>
                    </m:d>
                  </m:oMath>
                </a14:m>
                <a:endParaRPr lang="en-US" sz="2200" dirty="0">
                  <a:solidFill>
                    <a:srgbClr val="C00000"/>
                  </a:solidFill>
                  <a:cs typeface="Franklin Gothic Medium"/>
                </a:endParaRPr>
              </a:p>
            </p:txBody>
          </p:sp>
        </mc:Choice>
        <mc:Fallback xmlns="">
          <p:sp>
            <p:nvSpPr>
              <p:cNvPr id="9" name="TextBox 8">
                <a:extLst>
                  <a:ext uri="{FF2B5EF4-FFF2-40B4-BE49-F238E27FC236}">
                    <a16:creationId xmlns:a16="http://schemas.microsoft.com/office/drawing/2014/main" id="{6797E30D-2D09-CD2D-2001-F3D21D70E213}"/>
                  </a:ext>
                </a:extLst>
              </p:cNvPr>
              <p:cNvSpPr txBox="1">
                <a:spLocks noRot="1" noChangeAspect="1" noMove="1" noResize="1" noEditPoints="1" noAdjustHandles="1" noChangeArrowheads="1" noChangeShapeType="1" noTextEdit="1"/>
              </p:cNvSpPr>
              <p:nvPr/>
            </p:nvSpPr>
            <p:spPr>
              <a:xfrm>
                <a:off x="245376" y="5212553"/>
                <a:ext cx="2987380" cy="1614673"/>
              </a:xfrm>
              <a:prstGeom prst="rect">
                <a:avLst/>
              </a:prstGeom>
              <a:blipFill>
                <a:blip r:embed="rId5"/>
                <a:stretch>
                  <a:fillRect l="-847" t="-2344" r="-2966" b="-234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0077582-131F-10E7-3451-17E357CA5A5B}"/>
              </a:ext>
            </a:extLst>
          </p:cNvPr>
          <p:cNvCxnSpPr>
            <a:cxnSpLocks/>
          </p:cNvCxnSpPr>
          <p:nvPr/>
        </p:nvCxnSpPr>
        <p:spPr>
          <a:xfrm flipV="1">
            <a:off x="4472730" y="4490039"/>
            <a:ext cx="900371" cy="599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02C590-807D-1EB3-29E9-2A4A2295DCF0}"/>
              </a:ext>
            </a:extLst>
          </p:cNvPr>
          <p:cNvSpPr txBox="1"/>
          <p:nvPr/>
        </p:nvSpPr>
        <p:spPr>
          <a:xfrm>
            <a:off x="2852334" y="5061170"/>
            <a:ext cx="1904445" cy="369332"/>
          </a:xfrm>
          <a:prstGeom prst="rect">
            <a:avLst/>
          </a:prstGeom>
          <a:noFill/>
        </p:spPr>
        <p:txBody>
          <a:bodyPr wrap="square">
            <a:spAutoFit/>
          </a:bodyPr>
          <a:lstStyle/>
          <a:p>
            <a:pPr algn="ctr"/>
            <a:r>
              <a:rPr lang="en-US" sz="1800" dirty="0">
                <a:solidFill>
                  <a:srgbClr val="C00000"/>
                </a:solidFill>
                <a:cs typeface="Franklin Gothic Medium"/>
              </a:rPr>
              <a:t>(here = 1.25 or 1)</a:t>
            </a:r>
          </a:p>
        </p:txBody>
      </p:sp>
      <p:cxnSp>
        <p:nvCxnSpPr>
          <p:cNvPr id="24" name="Straight Arrow Connector 23">
            <a:extLst>
              <a:ext uri="{FF2B5EF4-FFF2-40B4-BE49-F238E27FC236}">
                <a16:creationId xmlns:a16="http://schemas.microsoft.com/office/drawing/2014/main" id="{5567717B-1445-1B3E-E584-5ED4813CA5A8}"/>
              </a:ext>
            </a:extLst>
          </p:cNvPr>
          <p:cNvCxnSpPr>
            <a:cxnSpLocks/>
          </p:cNvCxnSpPr>
          <p:nvPr/>
        </p:nvCxnSpPr>
        <p:spPr>
          <a:xfrm flipH="1">
            <a:off x="6359045" y="1718343"/>
            <a:ext cx="827568" cy="620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3F0D6-DC3E-5B3E-B9E9-A94744C53903}"/>
              </a:ext>
            </a:extLst>
          </p:cNvPr>
          <p:cNvSpPr txBox="1"/>
          <p:nvPr/>
        </p:nvSpPr>
        <p:spPr>
          <a:xfrm>
            <a:off x="6826593" y="1355647"/>
            <a:ext cx="1904445" cy="369332"/>
          </a:xfrm>
          <a:prstGeom prst="rect">
            <a:avLst/>
          </a:prstGeom>
          <a:noFill/>
        </p:spPr>
        <p:txBody>
          <a:bodyPr wrap="square">
            <a:spAutoFit/>
          </a:bodyPr>
          <a:lstStyle/>
          <a:p>
            <a:pPr algn="ctr"/>
            <a:r>
              <a:rPr lang="en-US" sz="1800" dirty="0">
                <a:solidFill>
                  <a:srgbClr val="C00000"/>
                </a:solidFill>
                <a:cs typeface="Franklin Gothic Medium"/>
              </a:rPr>
              <a:t>(here = 1.67 or 2)</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16893D-4BD2-212C-9972-CF0667F3FDC5}"/>
                  </a:ext>
                </a:extLst>
              </p:cNvPr>
              <p:cNvSpPr txBox="1"/>
              <p:nvPr/>
            </p:nvSpPr>
            <p:spPr>
              <a:xfrm>
                <a:off x="7610850" y="5232800"/>
                <a:ext cx="4096509" cy="1107996"/>
              </a:xfrm>
              <a:prstGeom prst="rect">
                <a:avLst/>
              </a:prstGeom>
              <a:noFill/>
            </p:spPr>
            <p:txBody>
              <a:bodyPr wrap="square" rtlCol="0">
                <a:spAutoFit/>
              </a:bodyPr>
              <a:lstStyle/>
              <a:p>
                <a:pPr algn="ctr"/>
                <a:r>
                  <a:rPr lang="en-US" sz="2200" dirty="0">
                    <a:solidFill>
                      <a:schemeClr val="tx1"/>
                    </a:solidFill>
                    <a:ea typeface="Cambria Math" panose="02040503050406030204" pitchFamily="18" charset="0"/>
                    <a:cs typeface="Franklin Gothic Medium"/>
                  </a:rPr>
                  <a:t>Site 1 has lower </a:t>
                </a:r>
                <a14:m>
                  <m:oMath xmlns:m="http://schemas.openxmlformats.org/officeDocument/2006/math">
                    <m:r>
                      <a:rPr lang="el-GR" sz="2200" i="1" dirty="0" smtClean="0">
                        <a:solidFill>
                          <a:schemeClr val="tx1"/>
                        </a:solidFill>
                        <a:latin typeface="Cambria Math" panose="02040503050406030204" pitchFamily="18" charset="0"/>
                        <a:ea typeface="Cambria Math" panose="02040503050406030204" pitchFamily="18" charset="0"/>
                        <a:cs typeface="Franklin Gothic Medium"/>
                      </a:rPr>
                      <m:t>𝛼</m:t>
                    </m:r>
                    <m:r>
                      <a:rPr lang="en-US" sz="2200" b="0" i="1" dirty="0" smtClean="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but higher </a:t>
                </a:r>
                <a14:m>
                  <m:oMath xmlns:m="http://schemas.openxmlformats.org/officeDocument/2006/math">
                    <m:r>
                      <m:rPr>
                        <m:sty m:val="p"/>
                      </m:rPr>
                      <a:rPr lang="el-GR" sz="2200" i="1" dirty="0">
                        <a:solidFill>
                          <a:schemeClr val="tx1"/>
                        </a:solidFill>
                        <a:latin typeface="Cambria Math" panose="02040503050406030204" pitchFamily="18" charset="0"/>
                        <a:ea typeface="Cambria Math" panose="02040503050406030204" pitchFamily="18" charset="0"/>
                        <a:cs typeface="Franklin Gothic Medium"/>
                      </a:rPr>
                      <m:t>β</m:t>
                    </m:r>
                    <m:r>
                      <a:rPr lang="en-US" sz="2200" i="1" dirty="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than site 2. Both are important!</a:t>
                </a:r>
              </a:p>
            </p:txBody>
          </p:sp>
        </mc:Choice>
        <mc:Fallback xmlns="">
          <p:sp>
            <p:nvSpPr>
              <p:cNvPr id="28" name="TextBox 27">
                <a:extLst>
                  <a:ext uri="{FF2B5EF4-FFF2-40B4-BE49-F238E27FC236}">
                    <a16:creationId xmlns:a16="http://schemas.microsoft.com/office/drawing/2014/main" id="{D216893D-4BD2-212C-9972-CF0667F3FDC5}"/>
                  </a:ext>
                </a:extLst>
              </p:cNvPr>
              <p:cNvSpPr txBox="1">
                <a:spLocks noRot="1" noChangeAspect="1" noMove="1" noResize="1" noEditPoints="1" noAdjustHandles="1" noChangeArrowheads="1" noChangeShapeType="1" noTextEdit="1"/>
              </p:cNvSpPr>
              <p:nvPr/>
            </p:nvSpPr>
            <p:spPr>
              <a:xfrm>
                <a:off x="7610850" y="5232800"/>
                <a:ext cx="4096509" cy="1107996"/>
              </a:xfrm>
              <a:prstGeom prst="rect">
                <a:avLst/>
              </a:prstGeom>
              <a:blipFill>
                <a:blip r:embed="rId6"/>
                <a:stretch>
                  <a:fillRect t="-3371" r="-929" b="-8989"/>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10F292E-F98D-A699-4423-72394238F951}"/>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449128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Tree>
    <p:extLst>
      <p:ext uri="{BB962C8B-B14F-4D97-AF65-F5344CB8AC3E}">
        <p14:creationId xmlns:p14="http://schemas.microsoft.com/office/powerpoint/2010/main" val="42446492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421289" y="5316913"/>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Tree>
    <p:extLst>
      <p:ext uri="{BB962C8B-B14F-4D97-AF65-F5344CB8AC3E}">
        <p14:creationId xmlns:p14="http://schemas.microsoft.com/office/powerpoint/2010/main" val="12675764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5041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1902372"/>
            <a:ext cx="11747770" cy="4955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8513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200" dirty="0">
                <a:latin typeface="+mn-lt"/>
              </a:rPr>
              <a:t>Vector-borne and parasitic diseases are also </a:t>
            </a:r>
            <a:r>
              <a:rPr lang="en-US" sz="3200" b="1" dirty="0">
                <a:solidFill>
                  <a:srgbClr val="C00000"/>
                </a:solidFill>
                <a:latin typeface="+mn-lt"/>
              </a:rPr>
              <a:t>concentrated in the tropics</a:t>
            </a:r>
            <a:r>
              <a:rPr lang="en-US" sz="3200" dirty="0">
                <a:latin typeface="+mn-lt"/>
              </a:rPr>
              <a:t> - where income is correspondingly low.</a:t>
            </a:r>
          </a:p>
        </p:txBody>
      </p:sp>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Bonds et al. 2012. </a:t>
            </a:r>
            <a:r>
              <a:rPr lang="en-US" sz="1600" i="1" dirty="0" err="1">
                <a:cs typeface="Franklin Gothic Medium"/>
              </a:rPr>
              <a:t>PLoS</a:t>
            </a:r>
            <a:r>
              <a:rPr lang="en-US" sz="1600" i="1" dirty="0">
                <a:cs typeface="Franklin Gothic Medium"/>
              </a:rPr>
              <a:t> Biology.</a:t>
            </a:r>
            <a:endParaRPr lang="en-US" sz="1600" dirty="0">
              <a:cs typeface="Franklin Gothic Medium"/>
            </a:endParaRPr>
          </a:p>
        </p:txBody>
      </p:sp>
      <p:pic>
        <p:nvPicPr>
          <p:cNvPr id="4" name="Picture 3" descr="Chart, scatter chart&#10;&#10;Description automatically generated">
            <a:extLst>
              <a:ext uri="{FF2B5EF4-FFF2-40B4-BE49-F238E27FC236}">
                <a16:creationId xmlns:a16="http://schemas.microsoft.com/office/drawing/2014/main" id="{4BCF3A0C-E26B-15BA-7F69-700F614AA19A}"/>
              </a:ext>
            </a:extLst>
          </p:cNvPr>
          <p:cNvPicPr>
            <a:picLocks noChangeAspect="1"/>
          </p:cNvPicPr>
          <p:nvPr/>
        </p:nvPicPr>
        <p:blipFill>
          <a:blip r:embed="rId2"/>
          <a:stretch>
            <a:fillRect/>
          </a:stretch>
        </p:blipFill>
        <p:spPr>
          <a:xfrm>
            <a:off x="2622550" y="1670050"/>
            <a:ext cx="5961424" cy="4230688"/>
          </a:xfrm>
          <a:prstGeom prst="rect">
            <a:avLst/>
          </a:prstGeom>
        </p:spPr>
      </p:pic>
    </p:spTree>
    <p:extLst>
      <p:ext uri="{BB962C8B-B14F-4D97-AF65-F5344CB8AC3E}">
        <p14:creationId xmlns:p14="http://schemas.microsoft.com/office/powerpoint/2010/main" val="446366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4" name="Picture 3" descr="A picture containing indoor, table, filled, sitting&#10;&#10;Description automatically generated">
            <a:extLst>
              <a:ext uri="{FF2B5EF4-FFF2-40B4-BE49-F238E27FC236}">
                <a16:creationId xmlns:a16="http://schemas.microsoft.com/office/drawing/2014/main" id="{34E48305-B13A-A250-617C-5436224A2B1B}"/>
              </a:ext>
            </a:extLst>
          </p:cNvPr>
          <p:cNvPicPr>
            <a:picLocks noChangeAspect="1"/>
          </p:cNvPicPr>
          <p:nvPr/>
        </p:nvPicPr>
        <p:blipFill rotWithShape="1">
          <a:blip r:embed="rId2"/>
          <a:srcRect t="1199"/>
          <a:stretch/>
        </p:blipFill>
        <p:spPr>
          <a:xfrm>
            <a:off x="2628711" y="1556662"/>
            <a:ext cx="7173845" cy="3986887"/>
          </a:xfrm>
          <a:prstGeom prst="rect">
            <a:avLst/>
          </a:prstGeom>
          <a:ln>
            <a:noFill/>
          </a:ln>
          <a:effectLst>
            <a:softEdge rad="112500"/>
          </a:effectLst>
        </p:spPr>
      </p:pic>
    </p:spTree>
    <p:extLst>
      <p:ext uri="{BB962C8B-B14F-4D97-AF65-F5344CB8AC3E}">
        <p14:creationId xmlns:p14="http://schemas.microsoft.com/office/powerpoint/2010/main" val="2289758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pic>
        <p:nvPicPr>
          <p:cNvPr id="2" name="Picture 2" descr="Cedar Creek | University of Minnesota">
            <a:extLst>
              <a:ext uri="{FF2B5EF4-FFF2-40B4-BE49-F238E27FC236}">
                <a16:creationId xmlns:a16="http://schemas.microsoft.com/office/drawing/2014/main" id="{5F04443C-1D95-44E1-25AE-7ED71A09E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ABAF122-B2EF-77E3-1B52-CF222BD0FA3C}"/>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Tree>
    <p:extLst>
      <p:ext uri="{BB962C8B-B14F-4D97-AF65-F5344CB8AC3E}">
        <p14:creationId xmlns:p14="http://schemas.microsoft.com/office/powerpoint/2010/main" val="26026943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Cedar Creek | University of Minnesota">
            <a:extLst>
              <a:ext uri="{FF2B5EF4-FFF2-40B4-BE49-F238E27FC236}">
                <a16:creationId xmlns:a16="http://schemas.microsoft.com/office/drawing/2014/main" id="{2577579D-0170-A618-4686-31F5F53E1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2FB04310-A780-CBE6-9D50-20A948398D6B}"/>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28" name="TextBox 27">
            <a:extLst>
              <a:ext uri="{FF2B5EF4-FFF2-40B4-BE49-F238E27FC236}">
                <a16:creationId xmlns:a16="http://schemas.microsoft.com/office/drawing/2014/main" id="{C7FB6BF8-879D-E64C-8901-D5FEECB610D3}"/>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868741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3784422" y="1333940"/>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
        <p:nvSpPr>
          <p:cNvPr id="11" name="TextBox 10">
            <a:extLst>
              <a:ext uri="{FF2B5EF4-FFF2-40B4-BE49-F238E27FC236}">
                <a16:creationId xmlns:a16="http://schemas.microsoft.com/office/drawing/2014/main" id="{7D6DE9E1-041C-D23B-471A-B4D40A29670B}"/>
              </a:ext>
            </a:extLst>
          </p:cNvPr>
          <p:cNvSpPr txBox="1"/>
          <p:nvPr/>
        </p:nvSpPr>
        <p:spPr>
          <a:xfrm>
            <a:off x="1065055" y="5956171"/>
            <a:ext cx="9910761" cy="830997"/>
          </a:xfrm>
          <a:prstGeom prst="rect">
            <a:avLst/>
          </a:prstGeom>
          <a:noFill/>
        </p:spPr>
        <p:txBody>
          <a:bodyPr wrap="square" rtlCol="0">
            <a:spAutoFit/>
          </a:bodyPr>
          <a:lstStyle/>
          <a:p>
            <a:pPr algn="ctr"/>
            <a:r>
              <a:rPr lang="en-US" sz="2400" dirty="0">
                <a:cs typeface="Franklin Gothic Medium"/>
              </a:rPr>
              <a:t>Biodiversity promotes ecosystem “stability”, meaning that </a:t>
            </a:r>
            <a:r>
              <a:rPr lang="en-US" sz="2400" b="1" dirty="0">
                <a:solidFill>
                  <a:srgbClr val="C00000"/>
                </a:solidFill>
                <a:cs typeface="Franklin Gothic Medium"/>
              </a:rPr>
              <a:t>ecosystems are more likely to perform their essential functions when they are more diverse</a:t>
            </a:r>
            <a:r>
              <a:rPr lang="en-US" sz="2400" dirty="0">
                <a:cs typeface="Franklin Gothic Medium"/>
              </a:rPr>
              <a:t>!</a:t>
            </a:r>
          </a:p>
        </p:txBody>
      </p:sp>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1308E9-557B-F5A7-7368-EDC472968E75}"/>
              </a:ext>
            </a:extLst>
          </p:cNvPr>
          <p:cNvSpPr txBox="1"/>
          <p:nvPr/>
        </p:nvSpPr>
        <p:spPr>
          <a:xfrm>
            <a:off x="8462215" y="1211201"/>
            <a:ext cx="3296398" cy="2462213"/>
          </a:xfrm>
          <a:prstGeom prst="rect">
            <a:avLst/>
          </a:prstGeom>
          <a:noFill/>
        </p:spPr>
        <p:txBody>
          <a:bodyPr wrap="square" rtlCol="0">
            <a:spAutoFit/>
          </a:bodyPr>
          <a:lstStyle/>
          <a:p>
            <a:pPr algn="ctr"/>
            <a:r>
              <a:rPr lang="en-US" sz="2200" b="1" i="1" dirty="0">
                <a:solidFill>
                  <a:srgbClr val="C00000"/>
                </a:solidFill>
                <a:cs typeface="Franklin Gothic Medium"/>
              </a:rPr>
              <a:t>“Our results indicate that the reliable, efficient and sustainable supply of some foods, biofuels and ecosystem services can be enhanced by the use of biodiversity.”</a:t>
            </a:r>
          </a:p>
        </p:txBody>
      </p:sp>
    </p:spTree>
    <p:extLst>
      <p:ext uri="{BB962C8B-B14F-4D97-AF65-F5344CB8AC3E}">
        <p14:creationId xmlns:p14="http://schemas.microsoft.com/office/powerpoint/2010/main" val="663244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7584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9415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rgbClr val="000000"/>
                </a:solidFill>
                <a:effectLst/>
              </a:rPr>
              <a:t>The </a:t>
            </a:r>
            <a:r>
              <a:rPr lang="en-US" sz="2100" dirty="0">
                <a:solidFill>
                  <a:srgbClr val="000000"/>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FF8B81F3-3360-BEB3-4109-D00492D38DBB}"/>
              </a:ext>
            </a:extLst>
          </p:cNvPr>
          <p:cNvSpPr/>
          <p:nvPr/>
        </p:nvSpPr>
        <p:spPr>
          <a:xfrm>
            <a:off x="666751" y="2028825"/>
            <a:ext cx="10320337" cy="3100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7775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022D6E3C-79B0-7A69-07A1-5B957BDD20F1}"/>
              </a:ext>
            </a:extLst>
          </p:cNvPr>
          <p:cNvSpPr/>
          <p:nvPr/>
        </p:nvSpPr>
        <p:spPr>
          <a:xfrm>
            <a:off x="666751" y="2900363"/>
            <a:ext cx="10320337" cy="2228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5421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64FDB212-C0BB-BB4B-BFF8-DB39C2451A46}"/>
              </a:ext>
            </a:extLst>
          </p:cNvPr>
          <p:cNvSpPr/>
          <p:nvPr/>
        </p:nvSpPr>
        <p:spPr>
          <a:xfrm>
            <a:off x="666751" y="3857625"/>
            <a:ext cx="10320337" cy="13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56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5298</TotalTime>
  <Words>11536</Words>
  <Application>Microsoft Macintosh PowerPoint</Application>
  <PresentationFormat>Widescreen</PresentationFormat>
  <Paragraphs>890</Paragraphs>
  <Slides>107</Slides>
  <Notes>25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14" baseType="lpstr">
      <vt:lpstr>Arial</vt:lpstr>
      <vt:lpstr>Calibri</vt:lpstr>
      <vt:lpstr>Calibri Light</vt:lpstr>
      <vt:lpstr>Cambria</vt:lpstr>
      <vt:lpstr>Cambria Math</vt:lpstr>
      <vt:lpstr>Office Theme</vt:lpstr>
      <vt:lpstr>Equation</vt:lpstr>
      <vt:lpstr>Fundamentals of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model?</vt:lpstr>
      <vt:lpstr>What is a model?</vt:lpstr>
      <vt:lpstr>PowerPoint Presentation</vt:lpstr>
      <vt:lpstr>PowerPoint Presentation</vt:lpstr>
      <vt:lpstr>One process of community assembly is ecological succession.</vt:lpstr>
      <vt:lpstr>One process of community assembly is ecological succession.</vt:lpstr>
      <vt:lpstr>PowerPoint Presentation</vt:lpstr>
      <vt:lpstr>Primary succession occurs when species colonize a bare substrate.</vt:lpstr>
      <vt:lpstr>Primary succession occurs when species colonize a bare substrate.</vt:lpstr>
      <vt:lpstr>Primary succession occurs when species colonize a bare substrate.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Biodiversity is concentrated in the tropics.</vt:lpstr>
      <vt:lpstr>Biodiversity is concentrated in the tropics.</vt:lpstr>
      <vt:lpstr>Biodiversity is concentrated in the tropics.</vt:lpstr>
      <vt:lpstr>Vector-borne and parasitic diseases are also concentrated in the tropics - where income is correspondingly low.</vt:lpstr>
      <vt:lpstr>Why do we care about biodiversity?</vt:lpstr>
      <vt:lpstr>Why do we care about biodiversity?</vt:lpstr>
      <vt:lpstr>Why do we care about biodiversity?</vt:lpstr>
      <vt:lpstr>Why do we care about biodiversity?</vt:lpstr>
      <vt:lpstr>Biodiversity performs important functions, including those which benefit humans, known as ecosystem services.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PowerPoint Presentation</vt:lpstr>
      <vt:lpstr>PowerPoint Presentation</vt:lpstr>
      <vt:lpstr>PowerPoint Presentation</vt:lpstr>
      <vt:lpstr>PowerPoint Presentation</vt:lpstr>
      <vt:lpstr>Want more ecology?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56</cp:revision>
  <dcterms:created xsi:type="dcterms:W3CDTF">2023-02-23T15:59:40Z</dcterms:created>
  <dcterms:modified xsi:type="dcterms:W3CDTF">2023-03-02T19:34:33Z</dcterms:modified>
</cp:coreProperties>
</file>